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2" r:id="rId3"/>
    <p:sldMasterId id="2147483684" r:id="rId4"/>
    <p:sldMasterId id="2147483696" r:id="rId5"/>
  </p:sldMasterIdLst>
  <p:notesMasterIdLst>
    <p:notesMasterId r:id="rId35"/>
  </p:notesMasterIdLst>
  <p:sldIdLst>
    <p:sldId id="682" r:id="rId6"/>
    <p:sldId id="857" r:id="rId7"/>
    <p:sldId id="861" r:id="rId8"/>
    <p:sldId id="868" r:id="rId9"/>
    <p:sldId id="867" r:id="rId10"/>
    <p:sldId id="852" r:id="rId11"/>
    <p:sldId id="853" r:id="rId12"/>
    <p:sldId id="870" r:id="rId13"/>
    <p:sldId id="871" r:id="rId14"/>
    <p:sldId id="872" r:id="rId15"/>
    <p:sldId id="896" r:id="rId16"/>
    <p:sldId id="874" r:id="rId17"/>
    <p:sldId id="897" r:id="rId18"/>
    <p:sldId id="877" r:id="rId19"/>
    <p:sldId id="879" r:id="rId20"/>
    <p:sldId id="880" r:id="rId21"/>
    <p:sldId id="881" r:id="rId22"/>
    <p:sldId id="884" r:id="rId23"/>
    <p:sldId id="886" r:id="rId24"/>
    <p:sldId id="887" r:id="rId25"/>
    <p:sldId id="888" r:id="rId26"/>
    <p:sldId id="889" r:id="rId27"/>
    <p:sldId id="890" r:id="rId28"/>
    <p:sldId id="891" r:id="rId29"/>
    <p:sldId id="892" r:id="rId30"/>
    <p:sldId id="904" r:id="rId31"/>
    <p:sldId id="894" r:id="rId32"/>
    <p:sldId id="902" r:id="rId33"/>
    <p:sldId id="903" r:id="rId34"/>
  </p:sldIdLst>
  <p:sldSz cx="9144000" cy="6858000" type="screen4x3"/>
  <p:notesSz cx="7010400" cy="9296400"/>
  <p:defaultTextStyle>
    <a:defPPr>
      <a:defRPr lang="en-US"/>
    </a:defPPr>
    <a:lvl1pPr algn="r" rtl="0" eaLnBrk="0" fontAlgn="base" hangingPunct="0">
      <a:spcBef>
        <a:spcPct val="0"/>
      </a:spcBef>
      <a:spcAft>
        <a:spcPct val="0"/>
      </a:spcAft>
      <a:defRPr sz="1600" kern="1200">
        <a:solidFill>
          <a:schemeClr val="tx1"/>
        </a:solidFill>
        <a:latin typeface="Helvetica" charset="0"/>
        <a:ea typeface="ＭＳ Ｐゴシック" charset="0"/>
        <a:cs typeface="ＭＳ Ｐゴシック" charset="0"/>
      </a:defRPr>
    </a:lvl1pPr>
    <a:lvl2pPr marL="457200" algn="r" rtl="0" eaLnBrk="0" fontAlgn="base" hangingPunct="0">
      <a:spcBef>
        <a:spcPct val="0"/>
      </a:spcBef>
      <a:spcAft>
        <a:spcPct val="0"/>
      </a:spcAft>
      <a:defRPr sz="1600" kern="1200">
        <a:solidFill>
          <a:schemeClr val="tx1"/>
        </a:solidFill>
        <a:latin typeface="Helvetica" charset="0"/>
        <a:ea typeface="ＭＳ Ｐゴシック" charset="0"/>
        <a:cs typeface="ＭＳ Ｐゴシック" charset="0"/>
      </a:defRPr>
    </a:lvl2pPr>
    <a:lvl3pPr marL="914400" algn="r" rtl="0" eaLnBrk="0" fontAlgn="base" hangingPunct="0">
      <a:spcBef>
        <a:spcPct val="0"/>
      </a:spcBef>
      <a:spcAft>
        <a:spcPct val="0"/>
      </a:spcAft>
      <a:defRPr sz="1600" kern="1200">
        <a:solidFill>
          <a:schemeClr val="tx1"/>
        </a:solidFill>
        <a:latin typeface="Helvetica" charset="0"/>
        <a:ea typeface="ＭＳ Ｐゴシック" charset="0"/>
        <a:cs typeface="ＭＳ Ｐゴシック" charset="0"/>
      </a:defRPr>
    </a:lvl3pPr>
    <a:lvl4pPr marL="1371600" algn="r" rtl="0" eaLnBrk="0" fontAlgn="base" hangingPunct="0">
      <a:spcBef>
        <a:spcPct val="0"/>
      </a:spcBef>
      <a:spcAft>
        <a:spcPct val="0"/>
      </a:spcAft>
      <a:defRPr sz="1600" kern="1200">
        <a:solidFill>
          <a:schemeClr val="tx1"/>
        </a:solidFill>
        <a:latin typeface="Helvetica" charset="0"/>
        <a:ea typeface="ＭＳ Ｐゴシック" charset="0"/>
        <a:cs typeface="ＭＳ Ｐゴシック" charset="0"/>
      </a:defRPr>
    </a:lvl4pPr>
    <a:lvl5pPr marL="1828800" algn="r" rtl="0" eaLnBrk="0" fontAlgn="base" hangingPunct="0">
      <a:spcBef>
        <a:spcPct val="0"/>
      </a:spcBef>
      <a:spcAft>
        <a:spcPct val="0"/>
      </a:spcAft>
      <a:defRPr sz="1600" kern="1200">
        <a:solidFill>
          <a:schemeClr val="tx1"/>
        </a:solidFill>
        <a:latin typeface="Helvetica" charset="0"/>
        <a:ea typeface="ＭＳ Ｐゴシック" charset="0"/>
        <a:cs typeface="ＭＳ Ｐゴシック" charset="0"/>
      </a:defRPr>
    </a:lvl5pPr>
    <a:lvl6pPr marL="2286000" algn="l" defTabSz="457200" rtl="0" eaLnBrk="1" latinLnBrk="0" hangingPunct="1">
      <a:defRPr sz="1600" kern="1200">
        <a:solidFill>
          <a:schemeClr val="tx1"/>
        </a:solidFill>
        <a:latin typeface="Helvetica" charset="0"/>
        <a:ea typeface="ＭＳ Ｐゴシック" charset="0"/>
        <a:cs typeface="ＭＳ Ｐゴシック" charset="0"/>
      </a:defRPr>
    </a:lvl6pPr>
    <a:lvl7pPr marL="2743200" algn="l" defTabSz="457200" rtl="0" eaLnBrk="1" latinLnBrk="0" hangingPunct="1">
      <a:defRPr sz="1600" kern="1200">
        <a:solidFill>
          <a:schemeClr val="tx1"/>
        </a:solidFill>
        <a:latin typeface="Helvetica" charset="0"/>
        <a:ea typeface="ＭＳ Ｐゴシック" charset="0"/>
        <a:cs typeface="ＭＳ Ｐゴシック" charset="0"/>
      </a:defRPr>
    </a:lvl7pPr>
    <a:lvl8pPr marL="3200400" algn="l" defTabSz="457200" rtl="0" eaLnBrk="1" latinLnBrk="0" hangingPunct="1">
      <a:defRPr sz="1600" kern="1200">
        <a:solidFill>
          <a:schemeClr val="tx1"/>
        </a:solidFill>
        <a:latin typeface="Helvetica" charset="0"/>
        <a:ea typeface="ＭＳ Ｐゴシック" charset="0"/>
        <a:cs typeface="ＭＳ Ｐゴシック" charset="0"/>
      </a:defRPr>
    </a:lvl8pPr>
    <a:lvl9pPr marL="3657600" algn="l" defTabSz="457200" rtl="0" eaLnBrk="1" latinLnBrk="0" hangingPunct="1">
      <a:defRPr sz="1600" kern="1200">
        <a:solidFill>
          <a:schemeClr val="tx1"/>
        </a:solidFill>
        <a:latin typeface="Helvetic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BA0D"/>
    <a:srgbClr val="00389A"/>
    <a:srgbClr val="193DB2"/>
    <a:srgbClr val="2937D1"/>
    <a:srgbClr val="FF45A5"/>
    <a:srgbClr val="84E032"/>
    <a:srgbClr val="8AD051"/>
    <a:srgbClr val="C41513"/>
    <a:srgbClr val="61C1FF"/>
    <a:srgbClr val="DD4CA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4563"/>
    <p:restoredTop sz="86434" autoAdjust="0"/>
  </p:normalViewPr>
  <p:slideViewPr>
    <p:cSldViewPr>
      <p:cViewPr>
        <p:scale>
          <a:sx n="100" d="100"/>
          <a:sy n="100" d="100"/>
        </p:scale>
        <p:origin x="3496" y="7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75" d="100"/>
        <a:sy n="175" d="100"/>
      </p:scale>
      <p:origin x="0" y="7048"/>
    </p:cViewPr>
  </p:sorterViewPr>
  <p:notesViewPr>
    <p:cSldViewPr>
      <p:cViewPr varScale="1">
        <p:scale>
          <a:sx n="95" d="100"/>
          <a:sy n="95" d="100"/>
        </p:scale>
        <p:origin x="2344" y="19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sz="1200">
                <a:latin typeface="Helvetica" pitchFamily="-65" charset="0"/>
                <a:ea typeface="+mn-ea"/>
                <a:cs typeface="+mn-cs"/>
              </a:defRPr>
            </a:lvl1pPr>
          </a:lstStyle>
          <a:p>
            <a:pPr>
              <a:defRPr/>
            </a:pPr>
            <a:endParaRPr lang="en-US"/>
          </a:p>
        </p:txBody>
      </p:sp>
      <p:sp>
        <p:nvSpPr>
          <p:cNvPr id="79875"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Helvetica" pitchFamily="-65" charset="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79877"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9878"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200">
                <a:latin typeface="Helvetica" pitchFamily="-65" charset="0"/>
                <a:ea typeface="+mn-ea"/>
                <a:cs typeface="+mn-cs"/>
              </a:defRPr>
            </a:lvl1pPr>
          </a:lstStyle>
          <a:p>
            <a:pPr>
              <a:defRPr/>
            </a:pPr>
            <a:endParaRPr lang="en-US"/>
          </a:p>
        </p:txBody>
      </p:sp>
      <p:sp>
        <p:nvSpPr>
          <p:cNvPr id="79879"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fld id="{3AFE4AA0-B819-BD4A-BF7C-8C9A128EA6A0}" type="slidenum">
              <a:rPr lang="en-US"/>
              <a:pPr/>
              <a:t>‹#›</a:t>
            </a:fld>
            <a:endParaRPr lang="en-US"/>
          </a:p>
        </p:txBody>
      </p:sp>
    </p:spTree>
    <p:extLst>
      <p:ext uri="{BB962C8B-B14F-4D97-AF65-F5344CB8AC3E}">
        <p14:creationId xmlns:p14="http://schemas.microsoft.com/office/powerpoint/2010/main" val="20687811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36" charset="0"/>
        <a:ea typeface="ヒラギノ角ゴ Pro W3" pitchFamily="-105" charset="-128"/>
        <a:cs typeface="ヒラギノ角ゴ Pro W3" pitchFamily="-105" charset="-128"/>
      </a:defRPr>
    </a:lvl1pPr>
    <a:lvl2pPr marL="457200" algn="l" rtl="0" eaLnBrk="0" fontAlgn="base" hangingPunct="0">
      <a:spcBef>
        <a:spcPct val="30000"/>
      </a:spcBef>
      <a:spcAft>
        <a:spcPct val="0"/>
      </a:spcAft>
      <a:defRPr sz="1200" kern="1200">
        <a:solidFill>
          <a:schemeClr val="tx1"/>
        </a:solidFill>
        <a:latin typeface="Times" pitchFamily="36" charset="0"/>
        <a:ea typeface="ヒラギノ角ゴ Pro W3" pitchFamily="36" charset="-128"/>
        <a:cs typeface="ヒラギノ角ゴ Pro W3" pitchFamily="-105" charset="-128"/>
      </a:defRPr>
    </a:lvl2pPr>
    <a:lvl3pPr marL="914400" algn="l" rtl="0" eaLnBrk="0" fontAlgn="base" hangingPunct="0">
      <a:spcBef>
        <a:spcPct val="30000"/>
      </a:spcBef>
      <a:spcAft>
        <a:spcPct val="0"/>
      </a:spcAft>
      <a:defRPr sz="1200" kern="1200">
        <a:solidFill>
          <a:schemeClr val="tx1"/>
        </a:solidFill>
        <a:latin typeface="Times" pitchFamily="36" charset="0"/>
        <a:ea typeface="ヒラギノ角ゴ Pro W3" pitchFamily="36" charset="-128"/>
        <a:cs typeface="ヒラギノ角ゴ Pro W3" pitchFamily="-105" charset="-128"/>
      </a:defRPr>
    </a:lvl3pPr>
    <a:lvl4pPr marL="1371600" algn="l" rtl="0" eaLnBrk="0" fontAlgn="base" hangingPunct="0">
      <a:spcBef>
        <a:spcPct val="30000"/>
      </a:spcBef>
      <a:spcAft>
        <a:spcPct val="0"/>
      </a:spcAft>
      <a:defRPr sz="1200" kern="1200">
        <a:solidFill>
          <a:schemeClr val="tx1"/>
        </a:solidFill>
        <a:latin typeface="Times" pitchFamily="36" charset="0"/>
        <a:ea typeface="ヒラギノ角ゴ Pro W3" pitchFamily="36" charset="-128"/>
        <a:cs typeface="ヒラギノ角ゴ Pro W3" pitchFamily="-105" charset="-128"/>
      </a:defRPr>
    </a:lvl4pPr>
    <a:lvl5pPr marL="1828800" algn="l" rtl="0" eaLnBrk="0" fontAlgn="base" hangingPunct="0">
      <a:spcBef>
        <a:spcPct val="30000"/>
      </a:spcBef>
      <a:spcAft>
        <a:spcPct val="0"/>
      </a:spcAft>
      <a:defRPr sz="1200" kern="1200">
        <a:solidFill>
          <a:schemeClr val="tx1"/>
        </a:solidFill>
        <a:latin typeface="Times" pitchFamily="36" charset="0"/>
        <a:ea typeface="ヒラギノ角ゴ Pro W3" pitchFamily="36" charset="-128"/>
        <a:cs typeface="ヒラギノ角ゴ Pro W3" pitchFamily="-105"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B5260C48-158F-DB44-BBE3-662D91448E50}"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2313646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charset="0"/>
              <a:ea typeface="ヒラギノ角ゴ Pro W3" charset="0"/>
              <a:cs typeface="ヒラギノ角ゴ Pro W3" charset="0"/>
            </a:endParaRPr>
          </a:p>
        </p:txBody>
      </p:sp>
    </p:spTree>
    <p:extLst>
      <p:ext uri="{BB962C8B-B14F-4D97-AF65-F5344CB8AC3E}">
        <p14:creationId xmlns:p14="http://schemas.microsoft.com/office/powerpoint/2010/main" val="1463820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charset="0"/>
              <a:ea typeface="ヒラギノ角ゴ Pro W3" charset="0"/>
              <a:cs typeface="ヒラギノ角ゴ Pro W3" charset="0"/>
            </a:endParaRPr>
          </a:p>
        </p:txBody>
      </p:sp>
    </p:spTree>
    <p:extLst>
      <p:ext uri="{BB962C8B-B14F-4D97-AF65-F5344CB8AC3E}">
        <p14:creationId xmlns:p14="http://schemas.microsoft.com/office/powerpoint/2010/main" val="91035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charset="0"/>
              <a:ea typeface="ヒラギノ角ゴ Pro W3" charset="0"/>
              <a:cs typeface="ヒラギノ角ゴ Pro W3" charset="0"/>
            </a:endParaRPr>
          </a:p>
        </p:txBody>
      </p:sp>
    </p:spTree>
    <p:extLst>
      <p:ext uri="{BB962C8B-B14F-4D97-AF65-F5344CB8AC3E}">
        <p14:creationId xmlns:p14="http://schemas.microsoft.com/office/powerpoint/2010/main" val="1245556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charset="0"/>
              <a:ea typeface="ヒラギノ角ゴ Pro W3" charset="0"/>
              <a:cs typeface="ヒラギノ角ゴ Pro W3" charset="0"/>
            </a:endParaRPr>
          </a:p>
        </p:txBody>
      </p:sp>
    </p:spTree>
    <p:extLst>
      <p:ext uri="{BB962C8B-B14F-4D97-AF65-F5344CB8AC3E}">
        <p14:creationId xmlns:p14="http://schemas.microsoft.com/office/powerpoint/2010/main" val="3352009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charset="0"/>
              <a:ea typeface="ヒラギノ角ゴ Pro W3" charset="0"/>
              <a:cs typeface="ヒラギノ角ゴ Pro W3" charset="0"/>
            </a:endParaRPr>
          </a:p>
        </p:txBody>
      </p:sp>
    </p:spTree>
    <p:extLst>
      <p:ext uri="{BB962C8B-B14F-4D97-AF65-F5344CB8AC3E}">
        <p14:creationId xmlns:p14="http://schemas.microsoft.com/office/powerpoint/2010/main" val="712925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charset="0"/>
              <a:ea typeface="ヒラギノ角ゴ Pro W3" charset="0"/>
              <a:cs typeface="ヒラギノ角ゴ Pro W3" charset="0"/>
            </a:endParaRPr>
          </a:p>
        </p:txBody>
      </p:sp>
    </p:spTree>
    <p:extLst>
      <p:ext uri="{BB962C8B-B14F-4D97-AF65-F5344CB8AC3E}">
        <p14:creationId xmlns:p14="http://schemas.microsoft.com/office/powerpoint/2010/main" val="673764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charset="0"/>
              <a:ea typeface="ヒラギノ角ゴ Pro W3" charset="0"/>
              <a:cs typeface="ヒラギノ角ゴ Pro W3" charset="0"/>
            </a:endParaRPr>
          </a:p>
        </p:txBody>
      </p:sp>
    </p:spTree>
    <p:extLst>
      <p:ext uri="{BB962C8B-B14F-4D97-AF65-F5344CB8AC3E}">
        <p14:creationId xmlns:p14="http://schemas.microsoft.com/office/powerpoint/2010/main" val="854417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charset="0"/>
              <a:ea typeface="ヒラギノ角ゴ Pro W3" charset="0"/>
              <a:cs typeface="ヒラギノ角ゴ Pro W3" charset="0"/>
            </a:endParaRPr>
          </a:p>
        </p:txBody>
      </p:sp>
    </p:spTree>
    <p:extLst>
      <p:ext uri="{BB962C8B-B14F-4D97-AF65-F5344CB8AC3E}">
        <p14:creationId xmlns:p14="http://schemas.microsoft.com/office/powerpoint/2010/main" val="3190804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charset="0"/>
              <a:ea typeface="ヒラギノ角ゴ Pro W3" charset="0"/>
              <a:cs typeface="ヒラギノ角ゴ Pro W3" charset="0"/>
            </a:endParaRPr>
          </a:p>
        </p:txBody>
      </p:sp>
    </p:spTree>
    <p:extLst>
      <p:ext uri="{BB962C8B-B14F-4D97-AF65-F5344CB8AC3E}">
        <p14:creationId xmlns:p14="http://schemas.microsoft.com/office/powerpoint/2010/main" val="3461810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4D2551F-64D0-3F45-9BEF-4C96B34E7B86}" type="slidenum">
              <a:rPr lang="en-US"/>
              <a:pPr/>
              <a:t>‹#›</a:t>
            </a:fld>
            <a:endParaRPr lang="en-US"/>
          </a:p>
        </p:txBody>
      </p:sp>
    </p:spTree>
    <p:extLst>
      <p:ext uri="{BB962C8B-B14F-4D97-AF65-F5344CB8AC3E}">
        <p14:creationId xmlns:p14="http://schemas.microsoft.com/office/powerpoint/2010/main" val="3637399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CA71DAC-70B9-AD4F-A74D-A713CD839A0F}" type="slidenum">
              <a:rPr lang="en-US"/>
              <a:pPr/>
              <a:t>‹#›</a:t>
            </a:fld>
            <a:endParaRPr lang="en-US"/>
          </a:p>
        </p:txBody>
      </p:sp>
    </p:spTree>
    <p:extLst>
      <p:ext uri="{BB962C8B-B14F-4D97-AF65-F5344CB8AC3E}">
        <p14:creationId xmlns:p14="http://schemas.microsoft.com/office/powerpoint/2010/main" val="2340925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BA73A4E-6122-144A-BEDC-0806B097F98D}" type="slidenum">
              <a:rPr lang="en-US"/>
              <a:pPr/>
              <a:t>‹#›</a:t>
            </a:fld>
            <a:endParaRPr lang="en-US"/>
          </a:p>
        </p:txBody>
      </p:sp>
    </p:spTree>
    <p:extLst>
      <p:ext uri="{BB962C8B-B14F-4D97-AF65-F5344CB8AC3E}">
        <p14:creationId xmlns:p14="http://schemas.microsoft.com/office/powerpoint/2010/main" val="3824359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5ACDB6-96B4-400F-A55B-921E0C7630F5}" type="datetimeFigureOut">
              <a:rPr lang="en-US" smtClean="0">
                <a:solidFill>
                  <a:prstClr val="black">
                    <a:tint val="75000"/>
                  </a:prstClr>
                </a:solidFill>
              </a:rPr>
              <a:pPr/>
              <a:t>12/14/17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395532-604C-4A73-AF1B-C8E2B96EEC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992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5ACDB6-96B4-400F-A55B-921E0C7630F5}" type="datetimeFigureOut">
              <a:rPr lang="en-US" smtClean="0">
                <a:solidFill>
                  <a:prstClr val="black">
                    <a:tint val="75000"/>
                  </a:prstClr>
                </a:solidFill>
              </a:rPr>
              <a:pPr/>
              <a:t>12/14/17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395532-604C-4A73-AF1B-C8E2B96EEC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141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5ACDB6-96B4-400F-A55B-921E0C7630F5}" type="datetimeFigureOut">
              <a:rPr lang="en-US" smtClean="0">
                <a:solidFill>
                  <a:prstClr val="black">
                    <a:tint val="75000"/>
                  </a:prstClr>
                </a:solidFill>
              </a:rPr>
              <a:pPr/>
              <a:t>12/14/17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395532-604C-4A73-AF1B-C8E2B96EEC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1723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5ACDB6-96B4-400F-A55B-921E0C7630F5}" type="datetimeFigureOut">
              <a:rPr lang="en-US" smtClean="0">
                <a:solidFill>
                  <a:prstClr val="black">
                    <a:tint val="75000"/>
                  </a:prstClr>
                </a:solidFill>
              </a:rPr>
              <a:pPr/>
              <a:t>12/14/17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395532-604C-4A73-AF1B-C8E2B96EEC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2990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5ACDB6-96B4-400F-A55B-921E0C7630F5}" type="datetimeFigureOut">
              <a:rPr lang="en-US" smtClean="0">
                <a:solidFill>
                  <a:prstClr val="black">
                    <a:tint val="75000"/>
                  </a:prstClr>
                </a:solidFill>
              </a:rPr>
              <a:pPr/>
              <a:t>12/14/17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2395532-604C-4A73-AF1B-C8E2B96EEC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007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5ACDB6-96B4-400F-A55B-921E0C7630F5}" type="datetimeFigureOut">
              <a:rPr lang="en-US" smtClean="0">
                <a:solidFill>
                  <a:prstClr val="black">
                    <a:tint val="75000"/>
                  </a:prstClr>
                </a:solidFill>
              </a:rPr>
              <a:pPr/>
              <a:t>12/14/17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2395532-604C-4A73-AF1B-C8E2B96EEC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1904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5ACDB6-96B4-400F-A55B-921E0C7630F5}" type="datetimeFigureOut">
              <a:rPr lang="en-US" smtClean="0">
                <a:solidFill>
                  <a:prstClr val="black">
                    <a:tint val="75000"/>
                  </a:prstClr>
                </a:solidFill>
              </a:rPr>
              <a:pPr/>
              <a:t>12/14/17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2395532-604C-4A73-AF1B-C8E2B96EEC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6787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5ACDB6-96B4-400F-A55B-921E0C7630F5}" type="datetimeFigureOut">
              <a:rPr lang="en-US" smtClean="0">
                <a:solidFill>
                  <a:prstClr val="black">
                    <a:tint val="75000"/>
                  </a:prstClr>
                </a:solidFill>
              </a:rPr>
              <a:pPr/>
              <a:t>12/14/17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395532-604C-4A73-AF1B-C8E2B96EEC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645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B01A654-992C-7F48-A30A-F8AE0C9FE644}" type="slidenum">
              <a:rPr lang="en-US"/>
              <a:pPr/>
              <a:t>‹#›</a:t>
            </a:fld>
            <a:endParaRPr lang="en-US"/>
          </a:p>
        </p:txBody>
      </p:sp>
    </p:spTree>
    <p:extLst>
      <p:ext uri="{BB962C8B-B14F-4D97-AF65-F5344CB8AC3E}">
        <p14:creationId xmlns:p14="http://schemas.microsoft.com/office/powerpoint/2010/main" val="2233804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5ACDB6-96B4-400F-A55B-921E0C7630F5}" type="datetimeFigureOut">
              <a:rPr lang="en-US" smtClean="0">
                <a:solidFill>
                  <a:prstClr val="black">
                    <a:tint val="75000"/>
                  </a:prstClr>
                </a:solidFill>
              </a:rPr>
              <a:pPr/>
              <a:t>12/14/17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395532-604C-4A73-AF1B-C8E2B96EEC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7573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5ACDB6-96B4-400F-A55B-921E0C7630F5}" type="datetimeFigureOut">
              <a:rPr lang="en-US" smtClean="0">
                <a:solidFill>
                  <a:prstClr val="black">
                    <a:tint val="75000"/>
                  </a:prstClr>
                </a:solidFill>
              </a:rPr>
              <a:pPr/>
              <a:t>12/14/17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395532-604C-4A73-AF1B-C8E2B96EEC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47334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5ACDB6-96B4-400F-A55B-921E0C7630F5}" type="datetimeFigureOut">
              <a:rPr lang="en-US" smtClean="0">
                <a:solidFill>
                  <a:prstClr val="black">
                    <a:tint val="75000"/>
                  </a:prstClr>
                </a:solidFill>
              </a:rPr>
              <a:pPr/>
              <a:t>12/14/17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395532-604C-4A73-AF1B-C8E2B96EEC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96786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4760ABA7-D372-4EDE-8ECD-56C6370F9C60}" type="datetimeFigureOut">
              <a:rPr lang="en-US" altLang="en-US"/>
              <a:pPr/>
              <a:t>12/14/17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91E7285-D43E-487C-B329-5DE03A0331C3}" type="slidenum">
              <a:rPr lang="en-US" altLang="en-US"/>
              <a:pPr/>
              <a:t>‹#›</a:t>
            </a:fld>
            <a:endParaRPr lang="en-US" altLang="en-US"/>
          </a:p>
        </p:txBody>
      </p:sp>
    </p:spTree>
    <p:extLst>
      <p:ext uri="{BB962C8B-B14F-4D97-AF65-F5344CB8AC3E}">
        <p14:creationId xmlns:p14="http://schemas.microsoft.com/office/powerpoint/2010/main" val="863081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4C8DA38-A167-474D-A8A2-8BDD4FB2A738}" type="datetimeFigureOut">
              <a:rPr lang="en-US" altLang="en-US"/>
              <a:pPr/>
              <a:t>12/14/17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0D4ABD0-BE1A-4091-B57B-02FCF11305C9}" type="slidenum">
              <a:rPr lang="en-US" altLang="en-US"/>
              <a:pPr/>
              <a:t>‹#›</a:t>
            </a:fld>
            <a:endParaRPr lang="en-US" altLang="en-US"/>
          </a:p>
        </p:txBody>
      </p:sp>
    </p:spTree>
    <p:extLst>
      <p:ext uri="{BB962C8B-B14F-4D97-AF65-F5344CB8AC3E}">
        <p14:creationId xmlns:p14="http://schemas.microsoft.com/office/powerpoint/2010/main" val="27664040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F4B1C5E-BDAB-4CB4-A9C3-85FB9B5F757A}" type="datetimeFigureOut">
              <a:rPr lang="en-US" altLang="en-US"/>
              <a:pPr/>
              <a:t>12/14/17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B703CE6-8E9C-452B-BA3D-4A0D64F594D5}" type="slidenum">
              <a:rPr lang="en-US" altLang="en-US"/>
              <a:pPr/>
              <a:t>‹#›</a:t>
            </a:fld>
            <a:endParaRPr lang="en-US" altLang="en-US"/>
          </a:p>
        </p:txBody>
      </p:sp>
    </p:spTree>
    <p:extLst>
      <p:ext uri="{BB962C8B-B14F-4D97-AF65-F5344CB8AC3E}">
        <p14:creationId xmlns:p14="http://schemas.microsoft.com/office/powerpoint/2010/main" val="9272519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A0E76B51-7C2C-4E03-993E-28E0FC9B2119}" type="datetimeFigureOut">
              <a:rPr lang="en-US" altLang="en-US"/>
              <a:pPr/>
              <a:t>12/14/17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B7D8F48-34DF-4008-BDC5-F2261D2E6C46}" type="slidenum">
              <a:rPr lang="en-US" altLang="en-US"/>
              <a:pPr/>
              <a:t>‹#›</a:t>
            </a:fld>
            <a:endParaRPr lang="en-US" altLang="en-US"/>
          </a:p>
        </p:txBody>
      </p:sp>
    </p:spTree>
    <p:extLst>
      <p:ext uri="{BB962C8B-B14F-4D97-AF65-F5344CB8AC3E}">
        <p14:creationId xmlns:p14="http://schemas.microsoft.com/office/powerpoint/2010/main" val="38618137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F4C2E7DD-184B-4736-94C1-85E89EEDDAF8}" type="datetimeFigureOut">
              <a:rPr lang="en-US" altLang="en-US"/>
              <a:pPr/>
              <a:t>12/14/17</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2B4E6C91-ADF3-4B17-9451-1B98D73E83C3}" type="slidenum">
              <a:rPr lang="en-US" altLang="en-US"/>
              <a:pPr/>
              <a:t>‹#›</a:t>
            </a:fld>
            <a:endParaRPr lang="en-US" altLang="en-US"/>
          </a:p>
        </p:txBody>
      </p:sp>
    </p:spTree>
    <p:extLst>
      <p:ext uri="{BB962C8B-B14F-4D97-AF65-F5344CB8AC3E}">
        <p14:creationId xmlns:p14="http://schemas.microsoft.com/office/powerpoint/2010/main" val="15182671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0E6EB2E-658D-447E-82CF-4E88A13329A8}" type="datetimeFigureOut">
              <a:rPr lang="en-US" altLang="en-US"/>
              <a:pPr/>
              <a:t>12/14/17</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A7D02AC2-5596-46E4-8EBF-0FDB7EE37525}" type="slidenum">
              <a:rPr lang="en-US" altLang="en-US"/>
              <a:pPr/>
              <a:t>‹#›</a:t>
            </a:fld>
            <a:endParaRPr lang="en-US" altLang="en-US"/>
          </a:p>
        </p:txBody>
      </p:sp>
    </p:spTree>
    <p:extLst>
      <p:ext uri="{BB962C8B-B14F-4D97-AF65-F5344CB8AC3E}">
        <p14:creationId xmlns:p14="http://schemas.microsoft.com/office/powerpoint/2010/main" val="34823559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875BF2C-8230-4AA0-997E-B15F46187555}" type="datetimeFigureOut">
              <a:rPr lang="en-US" altLang="en-US"/>
              <a:pPr/>
              <a:t>12/14/17</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0454811A-D619-448F-91D5-590D0E7AD33B}" type="slidenum">
              <a:rPr lang="en-US" altLang="en-US"/>
              <a:pPr/>
              <a:t>‹#›</a:t>
            </a:fld>
            <a:endParaRPr lang="en-US" altLang="en-US"/>
          </a:p>
        </p:txBody>
      </p:sp>
    </p:spTree>
    <p:extLst>
      <p:ext uri="{BB962C8B-B14F-4D97-AF65-F5344CB8AC3E}">
        <p14:creationId xmlns:p14="http://schemas.microsoft.com/office/powerpoint/2010/main" val="3660894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3E41127-BDD8-9D4D-89B4-BFF6FCCC2CA4}" type="slidenum">
              <a:rPr lang="en-US"/>
              <a:pPr/>
              <a:t>‹#›</a:t>
            </a:fld>
            <a:endParaRPr lang="en-US"/>
          </a:p>
        </p:txBody>
      </p:sp>
    </p:spTree>
    <p:extLst>
      <p:ext uri="{BB962C8B-B14F-4D97-AF65-F5344CB8AC3E}">
        <p14:creationId xmlns:p14="http://schemas.microsoft.com/office/powerpoint/2010/main" val="23412049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5E1BC20-9741-4F42-9C85-F7AEBBDA43E1}" type="datetimeFigureOut">
              <a:rPr lang="en-US" altLang="en-US"/>
              <a:pPr/>
              <a:t>12/14/17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174B4FA-3670-4E3B-99E9-8EBB8D9EF82B}" type="slidenum">
              <a:rPr lang="en-US" altLang="en-US"/>
              <a:pPr/>
              <a:t>‹#›</a:t>
            </a:fld>
            <a:endParaRPr lang="en-US" altLang="en-US"/>
          </a:p>
        </p:txBody>
      </p:sp>
    </p:spTree>
    <p:extLst>
      <p:ext uri="{BB962C8B-B14F-4D97-AF65-F5344CB8AC3E}">
        <p14:creationId xmlns:p14="http://schemas.microsoft.com/office/powerpoint/2010/main" val="19856872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38CB4E3-EF9D-438A-B6AB-2EB51087F263}" type="datetimeFigureOut">
              <a:rPr lang="en-US" altLang="en-US"/>
              <a:pPr/>
              <a:t>12/14/17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6842245-5CCF-4FD8-85ED-CC1039A95300}" type="slidenum">
              <a:rPr lang="en-US" altLang="en-US"/>
              <a:pPr/>
              <a:t>‹#›</a:t>
            </a:fld>
            <a:endParaRPr lang="en-US" altLang="en-US"/>
          </a:p>
        </p:txBody>
      </p:sp>
    </p:spTree>
    <p:extLst>
      <p:ext uri="{BB962C8B-B14F-4D97-AF65-F5344CB8AC3E}">
        <p14:creationId xmlns:p14="http://schemas.microsoft.com/office/powerpoint/2010/main" val="40390208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FE1F6FC-BBDD-42E5-B6DB-A88D323FC565}" type="datetimeFigureOut">
              <a:rPr lang="en-US" altLang="en-US"/>
              <a:pPr/>
              <a:t>12/14/17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A954144-0C7E-426F-BC8B-2D2BECFE9DE6}" type="slidenum">
              <a:rPr lang="en-US" altLang="en-US"/>
              <a:pPr/>
              <a:t>‹#›</a:t>
            </a:fld>
            <a:endParaRPr lang="en-US" altLang="en-US"/>
          </a:p>
        </p:txBody>
      </p:sp>
    </p:spTree>
    <p:extLst>
      <p:ext uri="{BB962C8B-B14F-4D97-AF65-F5344CB8AC3E}">
        <p14:creationId xmlns:p14="http://schemas.microsoft.com/office/powerpoint/2010/main" val="23518786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58DC17E-8C4E-415B-A681-FBB9573B9629}" type="datetimeFigureOut">
              <a:rPr lang="en-US" altLang="en-US"/>
              <a:pPr/>
              <a:t>12/14/17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5BA0A52-F3D4-42BC-A62F-1CC2AE643793}" type="slidenum">
              <a:rPr lang="en-US" altLang="en-US"/>
              <a:pPr/>
              <a:t>‹#›</a:t>
            </a:fld>
            <a:endParaRPr lang="en-US" altLang="en-US"/>
          </a:p>
        </p:txBody>
      </p:sp>
    </p:spTree>
    <p:extLst>
      <p:ext uri="{BB962C8B-B14F-4D97-AF65-F5344CB8AC3E}">
        <p14:creationId xmlns:p14="http://schemas.microsoft.com/office/powerpoint/2010/main" val="34933961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4760ABA7-D372-4EDE-8ECD-56C6370F9C60}" type="datetimeFigureOut">
              <a:rPr lang="en-US" altLang="en-US"/>
              <a:pPr/>
              <a:t>12/14/17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91E7285-D43E-487C-B329-5DE03A0331C3}" type="slidenum">
              <a:rPr lang="en-US" altLang="en-US"/>
              <a:pPr/>
              <a:t>‹#›</a:t>
            </a:fld>
            <a:endParaRPr lang="en-US" altLang="en-US"/>
          </a:p>
        </p:txBody>
      </p:sp>
    </p:spTree>
    <p:extLst>
      <p:ext uri="{BB962C8B-B14F-4D97-AF65-F5344CB8AC3E}">
        <p14:creationId xmlns:p14="http://schemas.microsoft.com/office/powerpoint/2010/main" val="1471083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4C8DA38-A167-474D-A8A2-8BDD4FB2A738}" type="datetimeFigureOut">
              <a:rPr lang="en-US" altLang="en-US"/>
              <a:pPr/>
              <a:t>12/14/17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0D4ABD0-BE1A-4091-B57B-02FCF11305C9}" type="slidenum">
              <a:rPr lang="en-US" altLang="en-US"/>
              <a:pPr/>
              <a:t>‹#›</a:t>
            </a:fld>
            <a:endParaRPr lang="en-US" altLang="en-US"/>
          </a:p>
        </p:txBody>
      </p:sp>
    </p:spTree>
    <p:extLst>
      <p:ext uri="{BB962C8B-B14F-4D97-AF65-F5344CB8AC3E}">
        <p14:creationId xmlns:p14="http://schemas.microsoft.com/office/powerpoint/2010/main" val="36276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F4B1C5E-BDAB-4CB4-A9C3-85FB9B5F757A}" type="datetimeFigureOut">
              <a:rPr lang="en-US" altLang="en-US"/>
              <a:pPr/>
              <a:t>12/14/17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B703CE6-8E9C-452B-BA3D-4A0D64F594D5}" type="slidenum">
              <a:rPr lang="en-US" altLang="en-US"/>
              <a:pPr/>
              <a:t>‹#›</a:t>
            </a:fld>
            <a:endParaRPr lang="en-US" altLang="en-US"/>
          </a:p>
        </p:txBody>
      </p:sp>
    </p:spTree>
    <p:extLst>
      <p:ext uri="{BB962C8B-B14F-4D97-AF65-F5344CB8AC3E}">
        <p14:creationId xmlns:p14="http://schemas.microsoft.com/office/powerpoint/2010/main" val="36907033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A0E76B51-7C2C-4E03-993E-28E0FC9B2119}" type="datetimeFigureOut">
              <a:rPr lang="en-US" altLang="en-US"/>
              <a:pPr/>
              <a:t>12/14/17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B7D8F48-34DF-4008-BDC5-F2261D2E6C46}" type="slidenum">
              <a:rPr lang="en-US" altLang="en-US"/>
              <a:pPr/>
              <a:t>‹#›</a:t>
            </a:fld>
            <a:endParaRPr lang="en-US" altLang="en-US"/>
          </a:p>
        </p:txBody>
      </p:sp>
    </p:spTree>
    <p:extLst>
      <p:ext uri="{BB962C8B-B14F-4D97-AF65-F5344CB8AC3E}">
        <p14:creationId xmlns:p14="http://schemas.microsoft.com/office/powerpoint/2010/main" val="23646109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F4C2E7DD-184B-4736-94C1-85E89EEDDAF8}" type="datetimeFigureOut">
              <a:rPr lang="en-US" altLang="en-US"/>
              <a:pPr/>
              <a:t>12/14/17</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2B4E6C91-ADF3-4B17-9451-1B98D73E83C3}" type="slidenum">
              <a:rPr lang="en-US" altLang="en-US"/>
              <a:pPr/>
              <a:t>‹#›</a:t>
            </a:fld>
            <a:endParaRPr lang="en-US" altLang="en-US"/>
          </a:p>
        </p:txBody>
      </p:sp>
    </p:spTree>
    <p:extLst>
      <p:ext uri="{BB962C8B-B14F-4D97-AF65-F5344CB8AC3E}">
        <p14:creationId xmlns:p14="http://schemas.microsoft.com/office/powerpoint/2010/main" val="42801093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0E6EB2E-658D-447E-82CF-4E88A13329A8}" type="datetimeFigureOut">
              <a:rPr lang="en-US" altLang="en-US"/>
              <a:pPr/>
              <a:t>12/14/17</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A7D02AC2-5596-46E4-8EBF-0FDB7EE37525}" type="slidenum">
              <a:rPr lang="en-US" altLang="en-US"/>
              <a:pPr/>
              <a:t>‹#›</a:t>
            </a:fld>
            <a:endParaRPr lang="en-US" altLang="en-US"/>
          </a:p>
        </p:txBody>
      </p:sp>
    </p:spTree>
    <p:extLst>
      <p:ext uri="{BB962C8B-B14F-4D97-AF65-F5344CB8AC3E}">
        <p14:creationId xmlns:p14="http://schemas.microsoft.com/office/powerpoint/2010/main" val="2362554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7285E64-9385-6642-9CF5-BDE33C697ED0}" type="slidenum">
              <a:rPr lang="en-US"/>
              <a:pPr/>
              <a:t>‹#›</a:t>
            </a:fld>
            <a:endParaRPr lang="en-US"/>
          </a:p>
        </p:txBody>
      </p:sp>
    </p:spTree>
    <p:extLst>
      <p:ext uri="{BB962C8B-B14F-4D97-AF65-F5344CB8AC3E}">
        <p14:creationId xmlns:p14="http://schemas.microsoft.com/office/powerpoint/2010/main" val="15679985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875BF2C-8230-4AA0-997E-B15F46187555}" type="datetimeFigureOut">
              <a:rPr lang="en-US" altLang="en-US"/>
              <a:pPr/>
              <a:t>12/14/17</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0454811A-D619-448F-91D5-590D0E7AD33B}" type="slidenum">
              <a:rPr lang="en-US" altLang="en-US"/>
              <a:pPr/>
              <a:t>‹#›</a:t>
            </a:fld>
            <a:endParaRPr lang="en-US" altLang="en-US"/>
          </a:p>
        </p:txBody>
      </p:sp>
    </p:spTree>
    <p:extLst>
      <p:ext uri="{BB962C8B-B14F-4D97-AF65-F5344CB8AC3E}">
        <p14:creationId xmlns:p14="http://schemas.microsoft.com/office/powerpoint/2010/main" val="27162880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5E1BC20-9741-4F42-9C85-F7AEBBDA43E1}" type="datetimeFigureOut">
              <a:rPr lang="en-US" altLang="en-US"/>
              <a:pPr/>
              <a:t>12/14/17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174B4FA-3670-4E3B-99E9-8EBB8D9EF82B}" type="slidenum">
              <a:rPr lang="en-US" altLang="en-US"/>
              <a:pPr/>
              <a:t>‹#›</a:t>
            </a:fld>
            <a:endParaRPr lang="en-US" altLang="en-US"/>
          </a:p>
        </p:txBody>
      </p:sp>
    </p:spTree>
    <p:extLst>
      <p:ext uri="{BB962C8B-B14F-4D97-AF65-F5344CB8AC3E}">
        <p14:creationId xmlns:p14="http://schemas.microsoft.com/office/powerpoint/2010/main" val="23501536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38CB4E3-EF9D-438A-B6AB-2EB51087F263}" type="datetimeFigureOut">
              <a:rPr lang="en-US" altLang="en-US"/>
              <a:pPr/>
              <a:t>12/14/17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6842245-5CCF-4FD8-85ED-CC1039A95300}" type="slidenum">
              <a:rPr lang="en-US" altLang="en-US"/>
              <a:pPr/>
              <a:t>‹#›</a:t>
            </a:fld>
            <a:endParaRPr lang="en-US" altLang="en-US"/>
          </a:p>
        </p:txBody>
      </p:sp>
    </p:spTree>
    <p:extLst>
      <p:ext uri="{BB962C8B-B14F-4D97-AF65-F5344CB8AC3E}">
        <p14:creationId xmlns:p14="http://schemas.microsoft.com/office/powerpoint/2010/main" val="300034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FE1F6FC-BBDD-42E5-B6DB-A88D323FC565}" type="datetimeFigureOut">
              <a:rPr lang="en-US" altLang="en-US"/>
              <a:pPr/>
              <a:t>12/14/17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A954144-0C7E-426F-BC8B-2D2BECFE9DE6}" type="slidenum">
              <a:rPr lang="en-US" altLang="en-US"/>
              <a:pPr/>
              <a:t>‹#›</a:t>
            </a:fld>
            <a:endParaRPr lang="en-US" altLang="en-US"/>
          </a:p>
        </p:txBody>
      </p:sp>
    </p:spTree>
    <p:extLst>
      <p:ext uri="{BB962C8B-B14F-4D97-AF65-F5344CB8AC3E}">
        <p14:creationId xmlns:p14="http://schemas.microsoft.com/office/powerpoint/2010/main" val="9136813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58DC17E-8C4E-415B-A681-FBB9573B9629}" type="datetimeFigureOut">
              <a:rPr lang="en-US" altLang="en-US"/>
              <a:pPr/>
              <a:t>12/14/17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5BA0A52-F3D4-42BC-A62F-1CC2AE643793}" type="slidenum">
              <a:rPr lang="en-US" altLang="en-US"/>
              <a:pPr/>
              <a:t>‹#›</a:t>
            </a:fld>
            <a:endParaRPr lang="en-US" altLang="en-US"/>
          </a:p>
        </p:txBody>
      </p:sp>
    </p:spTree>
    <p:extLst>
      <p:ext uri="{BB962C8B-B14F-4D97-AF65-F5344CB8AC3E}">
        <p14:creationId xmlns:p14="http://schemas.microsoft.com/office/powerpoint/2010/main" val="13314736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4760ABA7-D372-4EDE-8ECD-56C6370F9C60}" type="datetimeFigureOut">
              <a:rPr lang="en-US" altLang="en-US"/>
              <a:pPr/>
              <a:t>12/14/17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91E7285-D43E-487C-B329-5DE03A0331C3}" type="slidenum">
              <a:rPr lang="en-US" altLang="en-US"/>
              <a:pPr/>
              <a:t>‹#›</a:t>
            </a:fld>
            <a:endParaRPr lang="en-US" altLang="en-US"/>
          </a:p>
        </p:txBody>
      </p:sp>
    </p:spTree>
    <p:extLst>
      <p:ext uri="{BB962C8B-B14F-4D97-AF65-F5344CB8AC3E}">
        <p14:creationId xmlns:p14="http://schemas.microsoft.com/office/powerpoint/2010/main" val="8839063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4C8DA38-A167-474D-A8A2-8BDD4FB2A738}" type="datetimeFigureOut">
              <a:rPr lang="en-US" altLang="en-US"/>
              <a:pPr/>
              <a:t>12/14/17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0D4ABD0-BE1A-4091-B57B-02FCF11305C9}" type="slidenum">
              <a:rPr lang="en-US" altLang="en-US"/>
              <a:pPr/>
              <a:t>‹#›</a:t>
            </a:fld>
            <a:endParaRPr lang="en-US" altLang="en-US"/>
          </a:p>
        </p:txBody>
      </p:sp>
    </p:spTree>
    <p:extLst>
      <p:ext uri="{BB962C8B-B14F-4D97-AF65-F5344CB8AC3E}">
        <p14:creationId xmlns:p14="http://schemas.microsoft.com/office/powerpoint/2010/main" val="10306793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F4B1C5E-BDAB-4CB4-A9C3-85FB9B5F757A}" type="datetimeFigureOut">
              <a:rPr lang="en-US" altLang="en-US"/>
              <a:pPr/>
              <a:t>12/14/17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B703CE6-8E9C-452B-BA3D-4A0D64F594D5}" type="slidenum">
              <a:rPr lang="en-US" altLang="en-US"/>
              <a:pPr/>
              <a:t>‹#›</a:t>
            </a:fld>
            <a:endParaRPr lang="en-US" altLang="en-US"/>
          </a:p>
        </p:txBody>
      </p:sp>
    </p:spTree>
    <p:extLst>
      <p:ext uri="{BB962C8B-B14F-4D97-AF65-F5344CB8AC3E}">
        <p14:creationId xmlns:p14="http://schemas.microsoft.com/office/powerpoint/2010/main" val="40861917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A0E76B51-7C2C-4E03-993E-28E0FC9B2119}" type="datetimeFigureOut">
              <a:rPr lang="en-US" altLang="en-US"/>
              <a:pPr/>
              <a:t>12/14/17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B7D8F48-34DF-4008-BDC5-F2261D2E6C46}" type="slidenum">
              <a:rPr lang="en-US" altLang="en-US"/>
              <a:pPr/>
              <a:t>‹#›</a:t>
            </a:fld>
            <a:endParaRPr lang="en-US" altLang="en-US"/>
          </a:p>
        </p:txBody>
      </p:sp>
    </p:spTree>
    <p:extLst>
      <p:ext uri="{BB962C8B-B14F-4D97-AF65-F5344CB8AC3E}">
        <p14:creationId xmlns:p14="http://schemas.microsoft.com/office/powerpoint/2010/main" val="28833537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F4C2E7DD-184B-4736-94C1-85E89EEDDAF8}" type="datetimeFigureOut">
              <a:rPr lang="en-US" altLang="en-US"/>
              <a:pPr/>
              <a:t>12/14/17</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2B4E6C91-ADF3-4B17-9451-1B98D73E83C3}" type="slidenum">
              <a:rPr lang="en-US" altLang="en-US"/>
              <a:pPr/>
              <a:t>‹#›</a:t>
            </a:fld>
            <a:endParaRPr lang="en-US" altLang="en-US"/>
          </a:p>
        </p:txBody>
      </p:sp>
    </p:spTree>
    <p:extLst>
      <p:ext uri="{BB962C8B-B14F-4D97-AF65-F5344CB8AC3E}">
        <p14:creationId xmlns:p14="http://schemas.microsoft.com/office/powerpoint/2010/main" val="1773167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7C96ED64-D491-CB4A-9111-71DE46D186E7}" type="slidenum">
              <a:rPr lang="en-US"/>
              <a:pPr/>
              <a:t>‹#›</a:t>
            </a:fld>
            <a:endParaRPr lang="en-US"/>
          </a:p>
        </p:txBody>
      </p:sp>
    </p:spTree>
    <p:extLst>
      <p:ext uri="{BB962C8B-B14F-4D97-AF65-F5344CB8AC3E}">
        <p14:creationId xmlns:p14="http://schemas.microsoft.com/office/powerpoint/2010/main" val="4214430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0E6EB2E-658D-447E-82CF-4E88A13329A8}" type="datetimeFigureOut">
              <a:rPr lang="en-US" altLang="en-US"/>
              <a:pPr/>
              <a:t>12/14/17</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A7D02AC2-5596-46E4-8EBF-0FDB7EE37525}" type="slidenum">
              <a:rPr lang="en-US" altLang="en-US"/>
              <a:pPr/>
              <a:t>‹#›</a:t>
            </a:fld>
            <a:endParaRPr lang="en-US" altLang="en-US"/>
          </a:p>
        </p:txBody>
      </p:sp>
    </p:spTree>
    <p:extLst>
      <p:ext uri="{BB962C8B-B14F-4D97-AF65-F5344CB8AC3E}">
        <p14:creationId xmlns:p14="http://schemas.microsoft.com/office/powerpoint/2010/main" val="11778141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875BF2C-8230-4AA0-997E-B15F46187555}" type="datetimeFigureOut">
              <a:rPr lang="en-US" altLang="en-US"/>
              <a:pPr/>
              <a:t>12/14/17</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0454811A-D619-448F-91D5-590D0E7AD33B}" type="slidenum">
              <a:rPr lang="en-US" altLang="en-US"/>
              <a:pPr/>
              <a:t>‹#›</a:t>
            </a:fld>
            <a:endParaRPr lang="en-US" altLang="en-US"/>
          </a:p>
        </p:txBody>
      </p:sp>
    </p:spTree>
    <p:extLst>
      <p:ext uri="{BB962C8B-B14F-4D97-AF65-F5344CB8AC3E}">
        <p14:creationId xmlns:p14="http://schemas.microsoft.com/office/powerpoint/2010/main" val="22517041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5E1BC20-9741-4F42-9C85-F7AEBBDA43E1}" type="datetimeFigureOut">
              <a:rPr lang="en-US" altLang="en-US"/>
              <a:pPr/>
              <a:t>12/14/17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174B4FA-3670-4E3B-99E9-8EBB8D9EF82B}" type="slidenum">
              <a:rPr lang="en-US" altLang="en-US"/>
              <a:pPr/>
              <a:t>‹#›</a:t>
            </a:fld>
            <a:endParaRPr lang="en-US" altLang="en-US"/>
          </a:p>
        </p:txBody>
      </p:sp>
    </p:spTree>
    <p:extLst>
      <p:ext uri="{BB962C8B-B14F-4D97-AF65-F5344CB8AC3E}">
        <p14:creationId xmlns:p14="http://schemas.microsoft.com/office/powerpoint/2010/main" val="30917505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38CB4E3-EF9D-438A-B6AB-2EB51087F263}" type="datetimeFigureOut">
              <a:rPr lang="en-US" altLang="en-US"/>
              <a:pPr/>
              <a:t>12/14/17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6842245-5CCF-4FD8-85ED-CC1039A95300}" type="slidenum">
              <a:rPr lang="en-US" altLang="en-US"/>
              <a:pPr/>
              <a:t>‹#›</a:t>
            </a:fld>
            <a:endParaRPr lang="en-US" altLang="en-US"/>
          </a:p>
        </p:txBody>
      </p:sp>
    </p:spTree>
    <p:extLst>
      <p:ext uri="{BB962C8B-B14F-4D97-AF65-F5344CB8AC3E}">
        <p14:creationId xmlns:p14="http://schemas.microsoft.com/office/powerpoint/2010/main" val="27283682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FE1F6FC-BBDD-42E5-B6DB-A88D323FC565}" type="datetimeFigureOut">
              <a:rPr lang="en-US" altLang="en-US"/>
              <a:pPr/>
              <a:t>12/14/17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A954144-0C7E-426F-BC8B-2D2BECFE9DE6}" type="slidenum">
              <a:rPr lang="en-US" altLang="en-US"/>
              <a:pPr/>
              <a:t>‹#›</a:t>
            </a:fld>
            <a:endParaRPr lang="en-US" altLang="en-US"/>
          </a:p>
        </p:txBody>
      </p:sp>
    </p:spTree>
    <p:extLst>
      <p:ext uri="{BB962C8B-B14F-4D97-AF65-F5344CB8AC3E}">
        <p14:creationId xmlns:p14="http://schemas.microsoft.com/office/powerpoint/2010/main" val="3655648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58DC17E-8C4E-415B-A681-FBB9573B9629}" type="datetimeFigureOut">
              <a:rPr lang="en-US" altLang="en-US"/>
              <a:pPr/>
              <a:t>12/14/17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5BA0A52-F3D4-42BC-A62F-1CC2AE643793}" type="slidenum">
              <a:rPr lang="en-US" altLang="en-US"/>
              <a:pPr/>
              <a:t>‹#›</a:t>
            </a:fld>
            <a:endParaRPr lang="en-US" altLang="en-US"/>
          </a:p>
        </p:txBody>
      </p:sp>
    </p:spTree>
    <p:extLst>
      <p:ext uri="{BB962C8B-B14F-4D97-AF65-F5344CB8AC3E}">
        <p14:creationId xmlns:p14="http://schemas.microsoft.com/office/powerpoint/2010/main" val="1324594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8C46195-B717-FE49-86C3-5185CBB2A83F}" type="slidenum">
              <a:rPr lang="en-US"/>
              <a:pPr/>
              <a:t>‹#›</a:t>
            </a:fld>
            <a:endParaRPr lang="en-US"/>
          </a:p>
        </p:txBody>
      </p:sp>
    </p:spTree>
    <p:extLst>
      <p:ext uri="{BB962C8B-B14F-4D97-AF65-F5344CB8AC3E}">
        <p14:creationId xmlns:p14="http://schemas.microsoft.com/office/powerpoint/2010/main" val="2026603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E347994-2C66-164B-8A74-6EF9175F92F4}" type="slidenum">
              <a:rPr lang="en-US"/>
              <a:pPr/>
              <a:t>‹#›</a:t>
            </a:fld>
            <a:endParaRPr lang="en-US"/>
          </a:p>
        </p:txBody>
      </p:sp>
    </p:spTree>
    <p:extLst>
      <p:ext uri="{BB962C8B-B14F-4D97-AF65-F5344CB8AC3E}">
        <p14:creationId xmlns:p14="http://schemas.microsoft.com/office/powerpoint/2010/main" val="3878783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CB2EC31-988D-5041-9E04-64ABD0FA499D}" type="slidenum">
              <a:rPr lang="en-US"/>
              <a:pPr/>
              <a:t>‹#›</a:t>
            </a:fld>
            <a:endParaRPr lang="en-US"/>
          </a:p>
        </p:txBody>
      </p:sp>
    </p:spTree>
    <p:extLst>
      <p:ext uri="{BB962C8B-B14F-4D97-AF65-F5344CB8AC3E}">
        <p14:creationId xmlns:p14="http://schemas.microsoft.com/office/powerpoint/2010/main" val="1623862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F4BBBC6-2F77-DE48-82C4-B8659FC52FAD}" type="slidenum">
              <a:rPr lang="en-US"/>
              <a:pPr/>
              <a:t>‹#›</a:t>
            </a:fld>
            <a:endParaRPr lang="en-US"/>
          </a:p>
        </p:txBody>
      </p:sp>
    </p:spTree>
    <p:extLst>
      <p:ext uri="{BB962C8B-B14F-4D97-AF65-F5344CB8AC3E}">
        <p14:creationId xmlns:p14="http://schemas.microsoft.com/office/powerpoint/2010/main" val="41562323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pitchFamily="-65"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pitchFamily="-65"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defRPr>
            </a:lvl1pPr>
          </a:lstStyle>
          <a:p>
            <a:fld id="{4BB65951-B6A2-364F-BC05-C13DBD3B7B1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ヒラギノ角ゴ Pro W3" pitchFamily="-105" charset="-128"/>
          <a:cs typeface="ヒラギノ角ゴ Pro W3" pitchFamily="-105" charset="-128"/>
        </a:defRPr>
      </a:lvl1pPr>
      <a:lvl2pPr algn="ctr" rtl="0" eaLnBrk="0" fontAlgn="base" hangingPunct="0">
        <a:spcBef>
          <a:spcPct val="0"/>
        </a:spcBef>
        <a:spcAft>
          <a:spcPct val="0"/>
        </a:spcAft>
        <a:defRPr sz="4400">
          <a:solidFill>
            <a:schemeClr val="tx2"/>
          </a:solidFill>
          <a:latin typeface="Times" pitchFamily="36" charset="0"/>
          <a:ea typeface="ヒラギノ角ゴ Pro W3" pitchFamily="-105" charset="-128"/>
          <a:cs typeface="ヒラギノ角ゴ Pro W3" pitchFamily="-105" charset="-128"/>
        </a:defRPr>
      </a:lvl2pPr>
      <a:lvl3pPr algn="ctr" rtl="0" eaLnBrk="0" fontAlgn="base" hangingPunct="0">
        <a:spcBef>
          <a:spcPct val="0"/>
        </a:spcBef>
        <a:spcAft>
          <a:spcPct val="0"/>
        </a:spcAft>
        <a:defRPr sz="4400">
          <a:solidFill>
            <a:schemeClr val="tx2"/>
          </a:solidFill>
          <a:latin typeface="Times" pitchFamily="36" charset="0"/>
          <a:ea typeface="ヒラギノ角ゴ Pro W3" pitchFamily="-105" charset="-128"/>
          <a:cs typeface="ヒラギノ角ゴ Pro W3" pitchFamily="-105" charset="-128"/>
        </a:defRPr>
      </a:lvl3pPr>
      <a:lvl4pPr algn="ctr" rtl="0" eaLnBrk="0" fontAlgn="base" hangingPunct="0">
        <a:spcBef>
          <a:spcPct val="0"/>
        </a:spcBef>
        <a:spcAft>
          <a:spcPct val="0"/>
        </a:spcAft>
        <a:defRPr sz="4400">
          <a:solidFill>
            <a:schemeClr val="tx2"/>
          </a:solidFill>
          <a:latin typeface="Times" pitchFamily="36" charset="0"/>
          <a:ea typeface="ヒラギノ角ゴ Pro W3" pitchFamily="-105" charset="-128"/>
          <a:cs typeface="ヒラギノ角ゴ Pro W3" pitchFamily="-105" charset="-128"/>
        </a:defRPr>
      </a:lvl4pPr>
      <a:lvl5pPr algn="ctr" rtl="0" eaLnBrk="0" fontAlgn="base" hangingPunct="0">
        <a:spcBef>
          <a:spcPct val="0"/>
        </a:spcBef>
        <a:spcAft>
          <a:spcPct val="0"/>
        </a:spcAft>
        <a:defRPr sz="4400">
          <a:solidFill>
            <a:schemeClr val="tx2"/>
          </a:solidFill>
          <a:latin typeface="Times" pitchFamily="36" charset="0"/>
          <a:ea typeface="ヒラギノ角ゴ Pro W3" pitchFamily="-105" charset="-128"/>
          <a:cs typeface="ヒラギノ角ゴ Pro W3" pitchFamily="-105" charset="-128"/>
        </a:defRPr>
      </a:lvl5pPr>
      <a:lvl6pPr marL="457200" algn="ctr" rtl="0" eaLnBrk="0" fontAlgn="base" hangingPunct="0">
        <a:spcBef>
          <a:spcPct val="0"/>
        </a:spcBef>
        <a:spcAft>
          <a:spcPct val="0"/>
        </a:spcAft>
        <a:defRPr sz="4400">
          <a:solidFill>
            <a:schemeClr val="tx2"/>
          </a:solidFill>
          <a:latin typeface="Times" pitchFamily="36" charset="0"/>
        </a:defRPr>
      </a:lvl6pPr>
      <a:lvl7pPr marL="914400" algn="ctr" rtl="0" eaLnBrk="0" fontAlgn="base" hangingPunct="0">
        <a:spcBef>
          <a:spcPct val="0"/>
        </a:spcBef>
        <a:spcAft>
          <a:spcPct val="0"/>
        </a:spcAft>
        <a:defRPr sz="4400">
          <a:solidFill>
            <a:schemeClr val="tx2"/>
          </a:solidFill>
          <a:latin typeface="Times" pitchFamily="36" charset="0"/>
        </a:defRPr>
      </a:lvl7pPr>
      <a:lvl8pPr marL="1371600" algn="ctr" rtl="0" eaLnBrk="0" fontAlgn="base" hangingPunct="0">
        <a:spcBef>
          <a:spcPct val="0"/>
        </a:spcBef>
        <a:spcAft>
          <a:spcPct val="0"/>
        </a:spcAft>
        <a:defRPr sz="4400">
          <a:solidFill>
            <a:schemeClr val="tx2"/>
          </a:solidFill>
          <a:latin typeface="Times" pitchFamily="36" charset="0"/>
        </a:defRPr>
      </a:lvl8pPr>
      <a:lvl9pPr marL="1828800" algn="ctr" rtl="0" eaLnBrk="0" fontAlgn="base" hangingPunct="0">
        <a:spcBef>
          <a:spcPct val="0"/>
        </a:spcBef>
        <a:spcAft>
          <a:spcPct val="0"/>
        </a:spcAft>
        <a:defRPr sz="4400">
          <a:solidFill>
            <a:schemeClr val="tx2"/>
          </a:solidFill>
          <a:latin typeface="Times" pitchFamily="3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ヒラギノ角ゴ Pro W3" pitchFamily="-105" charset="-128"/>
          <a:cs typeface="ヒラギノ角ゴ Pro W3"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ヒラギノ角ゴ Pro W3" pitchFamily="36" charset="-128"/>
          <a:cs typeface="ヒラギノ角ゴ Pro W3"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pitchFamily="36" charset="-128"/>
          <a:cs typeface="ヒラギノ角ゴ Pro W3"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pitchFamily="36" charset="-128"/>
          <a:cs typeface="ヒラギノ角ゴ Pro W3"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pitchFamily="36" charset="-128"/>
          <a:cs typeface="ヒラギノ角ゴ Pro W3" pitchFamily="-105" charset="-128"/>
        </a:defRPr>
      </a:lvl5pPr>
      <a:lvl6pPr marL="2514600" indent="-228600" algn="l" rtl="0" eaLnBrk="0" fontAlgn="base" hangingPunct="0">
        <a:spcBef>
          <a:spcPct val="20000"/>
        </a:spcBef>
        <a:spcAft>
          <a:spcPct val="0"/>
        </a:spcAft>
        <a:buChar char="»"/>
        <a:defRPr sz="2000">
          <a:solidFill>
            <a:schemeClr val="tx1"/>
          </a:solidFill>
          <a:latin typeface="+mn-lt"/>
          <a:ea typeface="ヒラギノ角ゴ Pro W3" pitchFamily="36" charset="-128"/>
        </a:defRPr>
      </a:lvl6pPr>
      <a:lvl7pPr marL="2971800" indent="-228600" algn="l" rtl="0" eaLnBrk="0" fontAlgn="base" hangingPunct="0">
        <a:spcBef>
          <a:spcPct val="20000"/>
        </a:spcBef>
        <a:spcAft>
          <a:spcPct val="0"/>
        </a:spcAft>
        <a:buChar char="»"/>
        <a:defRPr sz="2000">
          <a:solidFill>
            <a:schemeClr val="tx1"/>
          </a:solidFill>
          <a:latin typeface="+mn-lt"/>
          <a:ea typeface="ヒラギノ角ゴ Pro W3" pitchFamily="36" charset="-128"/>
        </a:defRPr>
      </a:lvl7pPr>
      <a:lvl8pPr marL="3429000" indent="-228600" algn="l" rtl="0" eaLnBrk="0" fontAlgn="base" hangingPunct="0">
        <a:spcBef>
          <a:spcPct val="20000"/>
        </a:spcBef>
        <a:spcAft>
          <a:spcPct val="0"/>
        </a:spcAft>
        <a:buChar char="»"/>
        <a:defRPr sz="2000">
          <a:solidFill>
            <a:schemeClr val="tx1"/>
          </a:solidFill>
          <a:latin typeface="+mn-lt"/>
          <a:ea typeface="ヒラギノ角ゴ Pro W3" pitchFamily="36" charset="-128"/>
        </a:defRPr>
      </a:lvl8pPr>
      <a:lvl9pPr marL="3886200" indent="-228600" algn="l" rtl="0" eaLnBrk="0" fontAlgn="base" hangingPunct="0">
        <a:spcBef>
          <a:spcPct val="20000"/>
        </a:spcBef>
        <a:spcAft>
          <a:spcPct val="0"/>
        </a:spcAft>
        <a:buChar char="»"/>
        <a:defRPr sz="2000">
          <a:solidFill>
            <a:schemeClr val="tx1"/>
          </a:solidFill>
          <a:latin typeface="+mn-lt"/>
          <a:ea typeface="ヒラギノ角ゴ Pro W3" pitchFamily="3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2E5ACDB6-96B4-400F-A55B-921E0C7630F5}" type="datetimeFigureOut">
              <a:rPr lang="en-US" smtClean="0">
                <a:solidFill>
                  <a:prstClr val="black">
                    <a:tint val="75000"/>
                  </a:prstClr>
                </a:solidFill>
                <a:latin typeface="Calibri"/>
                <a:ea typeface="+mn-ea"/>
                <a:cs typeface="+mn-cs"/>
              </a:rPr>
              <a:pPr eaLnBrk="1" fontAlgn="auto" hangingPunct="1">
                <a:spcBef>
                  <a:spcPts val="0"/>
                </a:spcBef>
                <a:spcAft>
                  <a:spcPts val="0"/>
                </a:spcAft>
              </a:pPr>
              <a:t>12/14/17</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92395532-604C-4A73-AF1B-C8E2B96EECCF}" type="slidenum">
              <a:rPr lang="en-US" smtClean="0">
                <a:solidFill>
                  <a:prstClr val="black">
                    <a:tint val="75000"/>
                  </a:prstClr>
                </a:solidFill>
                <a:latin typeface="Calibri"/>
                <a:ea typeface="+mn-ea"/>
                <a:cs typeface="+mn-cs"/>
              </a:rPr>
              <a:pPr eaLnBrk="1" fontAlgn="auto" hangingPunct="1">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5742978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lgn="l" defTabSz="457200" eaLnBrk="1" hangingPunct="1"/>
            <a:fld id="{E0216B55-930B-4B64-A18F-EB09967118B7}" type="datetimeFigureOut">
              <a:rPr lang="en-US" altLang="en-US" smtClean="0">
                <a:latin typeface="Calibri" panose="020F0502020204030204" pitchFamily="34" charset="0"/>
                <a:ea typeface="MS PGothic" panose="020B0600070205080204" pitchFamily="34" charset="-128"/>
                <a:cs typeface="+mn-cs"/>
              </a:rPr>
              <a:pPr algn="l" defTabSz="457200" eaLnBrk="1" hangingPunct="1"/>
              <a:t>12/14/17</a:t>
            </a:fld>
            <a:endParaRPr lang="en-US" altLang="en-US" smtClean="0">
              <a:latin typeface="Calibri" panose="020F0502020204030204" pitchFamily="34" charset="0"/>
              <a:ea typeface="MS PGothic" panose="020B0600070205080204" pitchFamily="34" charset="-128"/>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eaLnBrk="1" hangingPunct="1"/>
            <a:fld id="{4BD3C63A-45EC-471A-8AF6-DA0747CB8065}" type="slidenum">
              <a:rPr lang="en-US" altLang="en-US" smtClean="0">
                <a:latin typeface="Calibri" panose="020F0502020204030204" pitchFamily="34" charset="0"/>
                <a:ea typeface="MS PGothic" panose="020B0600070205080204" pitchFamily="34" charset="-128"/>
                <a:cs typeface="+mn-cs"/>
              </a:rPr>
              <a:pPr defTabSz="457200" eaLnBrk="1" hangingPunct="1"/>
              <a:t>‹#›</a:t>
            </a:fld>
            <a:endParaRPr lang="en-US" altLang="en-US" smtClean="0">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9101453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lgn="l" defTabSz="457200" eaLnBrk="1" hangingPunct="1"/>
            <a:fld id="{E0216B55-930B-4B64-A18F-EB09967118B7}" type="datetimeFigureOut">
              <a:rPr lang="en-US" altLang="en-US" smtClean="0">
                <a:latin typeface="Calibri" panose="020F0502020204030204" pitchFamily="34" charset="0"/>
                <a:ea typeface="MS PGothic" panose="020B0600070205080204" pitchFamily="34" charset="-128"/>
                <a:cs typeface="+mn-cs"/>
              </a:rPr>
              <a:pPr algn="l" defTabSz="457200" eaLnBrk="1" hangingPunct="1"/>
              <a:t>12/14/17</a:t>
            </a:fld>
            <a:endParaRPr lang="en-US" altLang="en-US" smtClean="0">
              <a:latin typeface="Calibri" panose="020F0502020204030204" pitchFamily="34" charset="0"/>
              <a:ea typeface="MS PGothic" panose="020B0600070205080204" pitchFamily="34" charset="-128"/>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eaLnBrk="1" hangingPunct="1"/>
            <a:fld id="{4BD3C63A-45EC-471A-8AF6-DA0747CB8065}" type="slidenum">
              <a:rPr lang="en-US" altLang="en-US" smtClean="0">
                <a:latin typeface="Calibri" panose="020F0502020204030204" pitchFamily="34" charset="0"/>
                <a:ea typeface="MS PGothic" panose="020B0600070205080204" pitchFamily="34" charset="-128"/>
                <a:cs typeface="+mn-cs"/>
              </a:rPr>
              <a:pPr defTabSz="457200" eaLnBrk="1" hangingPunct="1"/>
              <a:t>‹#›</a:t>
            </a:fld>
            <a:endParaRPr lang="en-US" altLang="en-US" smtClean="0">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7251006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lgn="l" defTabSz="457200" eaLnBrk="1" hangingPunct="1"/>
            <a:fld id="{E0216B55-930B-4B64-A18F-EB09967118B7}" type="datetimeFigureOut">
              <a:rPr lang="en-US" altLang="en-US" smtClean="0">
                <a:latin typeface="Calibri" panose="020F0502020204030204" pitchFamily="34" charset="0"/>
                <a:ea typeface="MS PGothic" panose="020B0600070205080204" pitchFamily="34" charset="-128"/>
                <a:cs typeface="+mn-cs"/>
              </a:rPr>
              <a:pPr algn="l" defTabSz="457200" eaLnBrk="1" hangingPunct="1"/>
              <a:t>12/14/17</a:t>
            </a:fld>
            <a:endParaRPr lang="en-US" altLang="en-US" smtClean="0">
              <a:latin typeface="Calibri" panose="020F0502020204030204" pitchFamily="34" charset="0"/>
              <a:ea typeface="MS PGothic" panose="020B0600070205080204" pitchFamily="34" charset="-128"/>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eaLnBrk="1" hangingPunct="1"/>
            <a:fld id="{4BD3C63A-45EC-471A-8AF6-DA0747CB8065}" type="slidenum">
              <a:rPr lang="en-US" altLang="en-US" smtClean="0">
                <a:latin typeface="Calibri" panose="020F0502020204030204" pitchFamily="34" charset="0"/>
                <a:ea typeface="MS PGothic" panose="020B0600070205080204" pitchFamily="34" charset="-128"/>
                <a:cs typeface="+mn-cs"/>
              </a:rPr>
              <a:pPr defTabSz="457200" eaLnBrk="1" hangingPunct="1"/>
              <a:t>‹#›</a:t>
            </a:fld>
            <a:endParaRPr lang="en-US" altLang="en-US" smtClean="0">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5805075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g"/><Relationship Id="rId3"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estler background.ai"/>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le 1"/>
          <p:cNvSpPr txBox="1">
            <a:spLocks/>
          </p:cNvSpPr>
          <p:nvPr/>
        </p:nvSpPr>
        <p:spPr>
          <a:xfrm>
            <a:off x="304800" y="823521"/>
            <a:ext cx="5867400" cy="2146085"/>
          </a:xfrm>
          <a:prstGeom prst="rect">
            <a:avLst/>
          </a:prstGeom>
        </p:spPr>
        <p:txBody>
          <a:bodyPr>
            <a:normAutofit fontScale="900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6" charset="0"/>
                <a:ea typeface="ＭＳ Ｐゴシック" pitchFamily="16" charset="-128"/>
                <a:cs typeface="ＭＳ Ｐゴシック" pitchFamily="16" charset="-128"/>
              </a:defRPr>
            </a:lvl2pPr>
            <a:lvl3pPr algn="ctr" rtl="0" eaLnBrk="0" fontAlgn="base" hangingPunct="0">
              <a:spcBef>
                <a:spcPct val="0"/>
              </a:spcBef>
              <a:spcAft>
                <a:spcPct val="0"/>
              </a:spcAft>
              <a:defRPr sz="4400">
                <a:solidFill>
                  <a:schemeClr val="tx2"/>
                </a:solidFill>
                <a:latin typeface="Arial" pitchFamily="36" charset="0"/>
                <a:ea typeface="ＭＳ Ｐゴシック" pitchFamily="16" charset="-128"/>
                <a:cs typeface="ＭＳ Ｐゴシック" pitchFamily="16" charset="-128"/>
              </a:defRPr>
            </a:lvl3pPr>
            <a:lvl4pPr algn="ctr" rtl="0" eaLnBrk="0" fontAlgn="base" hangingPunct="0">
              <a:spcBef>
                <a:spcPct val="0"/>
              </a:spcBef>
              <a:spcAft>
                <a:spcPct val="0"/>
              </a:spcAft>
              <a:defRPr sz="4400">
                <a:solidFill>
                  <a:schemeClr val="tx2"/>
                </a:solidFill>
                <a:latin typeface="Arial" pitchFamily="36" charset="0"/>
                <a:ea typeface="ＭＳ Ｐゴシック" pitchFamily="16" charset="-128"/>
                <a:cs typeface="ＭＳ Ｐゴシック" pitchFamily="16" charset="-128"/>
              </a:defRPr>
            </a:lvl4pPr>
            <a:lvl5pPr algn="ctr" rtl="0" eaLnBrk="0" fontAlgn="base" hangingPunct="0">
              <a:spcBef>
                <a:spcPct val="0"/>
              </a:spcBef>
              <a:spcAft>
                <a:spcPct val="0"/>
              </a:spcAft>
              <a:defRPr sz="4400">
                <a:solidFill>
                  <a:schemeClr val="tx2"/>
                </a:solidFill>
                <a:latin typeface="Arial" pitchFamily="36" charset="0"/>
                <a:ea typeface="ＭＳ Ｐゴシック" pitchFamily="16" charset="-128"/>
                <a:cs typeface="ＭＳ Ｐゴシック" pitchFamily="16" charset="-128"/>
              </a:defRPr>
            </a:lvl5pPr>
            <a:lvl6pPr marL="457200" algn="ctr" rtl="0" fontAlgn="base">
              <a:spcBef>
                <a:spcPct val="0"/>
              </a:spcBef>
              <a:spcAft>
                <a:spcPct val="0"/>
              </a:spcAft>
              <a:defRPr sz="4400">
                <a:solidFill>
                  <a:schemeClr val="tx2"/>
                </a:solidFill>
                <a:latin typeface="Arial" pitchFamily="36" charset="0"/>
                <a:ea typeface="ＭＳ Ｐゴシック" pitchFamily="16" charset="-128"/>
                <a:cs typeface="ＭＳ Ｐゴシック" pitchFamily="16" charset="-128"/>
              </a:defRPr>
            </a:lvl6pPr>
            <a:lvl7pPr marL="914400" algn="ctr" rtl="0" fontAlgn="base">
              <a:spcBef>
                <a:spcPct val="0"/>
              </a:spcBef>
              <a:spcAft>
                <a:spcPct val="0"/>
              </a:spcAft>
              <a:defRPr sz="4400">
                <a:solidFill>
                  <a:schemeClr val="tx2"/>
                </a:solidFill>
                <a:latin typeface="Arial" pitchFamily="36" charset="0"/>
                <a:ea typeface="ＭＳ Ｐゴシック" pitchFamily="16" charset="-128"/>
                <a:cs typeface="ＭＳ Ｐゴシック" pitchFamily="16" charset="-128"/>
              </a:defRPr>
            </a:lvl7pPr>
            <a:lvl8pPr marL="1371600" algn="ctr" rtl="0" fontAlgn="base">
              <a:spcBef>
                <a:spcPct val="0"/>
              </a:spcBef>
              <a:spcAft>
                <a:spcPct val="0"/>
              </a:spcAft>
              <a:defRPr sz="4400">
                <a:solidFill>
                  <a:schemeClr val="tx2"/>
                </a:solidFill>
                <a:latin typeface="Arial" pitchFamily="36" charset="0"/>
                <a:ea typeface="ＭＳ Ｐゴシック" pitchFamily="16" charset="-128"/>
                <a:cs typeface="ＭＳ Ｐゴシック" pitchFamily="16" charset="-128"/>
              </a:defRPr>
            </a:lvl8pPr>
            <a:lvl9pPr marL="1828800" algn="ctr" rtl="0" fontAlgn="base">
              <a:spcBef>
                <a:spcPct val="0"/>
              </a:spcBef>
              <a:spcAft>
                <a:spcPct val="0"/>
              </a:spcAft>
              <a:defRPr sz="4400">
                <a:solidFill>
                  <a:schemeClr val="tx2"/>
                </a:solidFill>
                <a:latin typeface="Arial" pitchFamily="36" charset="0"/>
                <a:ea typeface="ＭＳ Ｐゴシック" pitchFamily="16" charset="-128"/>
                <a:cs typeface="ＭＳ Ｐゴシック" pitchFamily="16" charset="-128"/>
              </a:defRPr>
            </a:lvl9pPr>
          </a:lstStyle>
          <a:p>
            <a:pPr>
              <a:spcBef>
                <a:spcPct val="50000"/>
              </a:spcBef>
              <a:defRPr/>
            </a:pPr>
            <a:r>
              <a:rPr lang="en-US" b="1" dirty="0" smtClean="0">
                <a:solidFill>
                  <a:srgbClr val="0070C0"/>
                </a:solidFill>
                <a:latin typeface="Arial"/>
                <a:ea typeface="Lucida Sans" pitchFamily="-1" charset="0"/>
                <a:cs typeface="Arial"/>
              </a:rPr>
              <a:t>The Genetics of Depression</a:t>
            </a:r>
          </a:p>
          <a:p>
            <a:pPr>
              <a:spcBef>
                <a:spcPct val="50000"/>
              </a:spcBef>
              <a:defRPr/>
            </a:pPr>
            <a:r>
              <a:rPr lang="en-US" sz="3600" b="1" dirty="0" smtClean="0">
                <a:solidFill>
                  <a:srgbClr val="0070C0"/>
                </a:solidFill>
                <a:latin typeface="Arial"/>
                <a:ea typeface="Lucida Sans" pitchFamily="-1" charset="0"/>
                <a:cs typeface="Arial"/>
              </a:rPr>
              <a:t>What is Known, What is Next</a:t>
            </a:r>
            <a:endParaRPr lang="en-US" sz="3600" b="1" dirty="0">
              <a:solidFill>
                <a:srgbClr val="0070C0"/>
              </a:solidFill>
              <a:latin typeface="Arial"/>
              <a:ea typeface="Lucida Sans" pitchFamily="-1" charset="0"/>
              <a:cs typeface="Arial"/>
            </a:endParaRPr>
          </a:p>
        </p:txBody>
      </p:sp>
      <p:sp>
        <p:nvSpPr>
          <p:cNvPr id="9" name="Subtitle 2"/>
          <p:cNvSpPr txBox="1">
            <a:spLocks/>
          </p:cNvSpPr>
          <p:nvPr/>
        </p:nvSpPr>
        <p:spPr>
          <a:xfrm>
            <a:off x="762000" y="3429000"/>
            <a:ext cx="4681000" cy="179197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indent="0" algn="ctr">
              <a:buNone/>
            </a:pPr>
            <a:r>
              <a:rPr lang="en-US" sz="2800" b="1" dirty="0" smtClean="0">
                <a:solidFill>
                  <a:srgbClr val="CC006A"/>
                </a:solidFill>
                <a:latin typeface="Arial"/>
                <a:ea typeface="Lucida Sans" pitchFamily="-84" charset="0"/>
                <a:cs typeface="Arial"/>
              </a:rPr>
              <a:t>Eric J. Nestler</a:t>
            </a:r>
          </a:p>
          <a:p>
            <a:pPr marL="0" indent="0" algn="ctr">
              <a:buNone/>
            </a:pPr>
            <a:r>
              <a:rPr lang="en-US" sz="2000" i="1" dirty="0" smtClean="0">
                <a:solidFill>
                  <a:srgbClr val="151548"/>
                </a:solidFill>
                <a:latin typeface="Arial"/>
                <a:ea typeface="Lucida Sans" pitchFamily="-84" charset="0"/>
                <a:cs typeface="Arial"/>
              </a:rPr>
              <a:t>Nash Family Professor</a:t>
            </a:r>
          </a:p>
          <a:p>
            <a:pPr marL="0" indent="0" algn="ctr">
              <a:buNone/>
            </a:pPr>
            <a:r>
              <a:rPr lang="en-US" sz="2000" i="1" dirty="0" smtClean="0">
                <a:solidFill>
                  <a:srgbClr val="151548"/>
                </a:solidFill>
                <a:latin typeface="Arial"/>
                <a:ea typeface="Lucida Sans" pitchFamily="-84" charset="0"/>
                <a:cs typeface="Arial"/>
              </a:rPr>
              <a:t>The Friedman Brain Institute</a:t>
            </a: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62800" y="4869939"/>
            <a:ext cx="1600200" cy="1839750"/>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3908" y="5715000"/>
            <a:ext cx="3919151" cy="965857"/>
          </a:xfrm>
          <a:prstGeom prst="rect">
            <a:avLst/>
          </a:prstGeom>
        </p:spPr>
      </p:pic>
    </p:spTree>
    <p:extLst>
      <p:ext uri="{BB962C8B-B14F-4D97-AF65-F5344CB8AC3E}">
        <p14:creationId xmlns:p14="http://schemas.microsoft.com/office/powerpoint/2010/main" val="253252526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e 22"/>
          <p:cNvSpPr>
            <a:spLocks/>
          </p:cNvSpPr>
          <p:nvPr/>
        </p:nvSpPr>
        <p:spPr bwMode="auto">
          <a:xfrm>
            <a:off x="2386914" y="1676400"/>
            <a:ext cx="4267200" cy="3979862"/>
          </a:xfrm>
          <a:custGeom>
            <a:avLst/>
            <a:gdLst>
              <a:gd name="T0" fmla="*/ 2292318 w 4576762"/>
              <a:gd name="T1" fmla="*/ 4513259 h 4513262"/>
              <a:gd name="T2" fmla="*/ 314310 w 4576762"/>
              <a:gd name="T3" fmla="*/ 3398039 h 4513262"/>
              <a:gd name="T4" fmla="*/ 314117 w 4576762"/>
              <a:gd name="T5" fmla="*/ 1115549 h 4513262"/>
              <a:gd name="T6" fmla="*/ 2291944 w 4576762"/>
              <a:gd name="T7" fmla="*/ 3 h 4513262"/>
              <a:gd name="T8" fmla="*/ 2288381 w 4576762"/>
              <a:gd name="T9" fmla="*/ 2256631 h 4513262"/>
              <a:gd name="T10" fmla="*/ 2292318 w 4576762"/>
              <a:gd name="T11" fmla="*/ 4513259 h 45132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76762" h="4513262">
                <a:moveTo>
                  <a:pt x="2292318" y="4513259"/>
                </a:moveTo>
                <a:cubicBezTo>
                  <a:pt x="1478839" y="4514639"/>
                  <a:pt x="725769" y="4090051"/>
                  <a:pt x="314310" y="3398039"/>
                </a:cubicBezTo>
                <a:cubicBezTo>
                  <a:pt x="-104700" y="2693328"/>
                  <a:pt x="-104774" y="1820329"/>
                  <a:pt x="314117" y="1115549"/>
                </a:cubicBezTo>
                <a:cubicBezTo>
                  <a:pt x="725460" y="423467"/>
                  <a:pt x="1478462" y="-1246"/>
                  <a:pt x="2291944" y="3"/>
                </a:cubicBezTo>
                <a:cubicBezTo>
                  <a:pt x="2290756" y="752212"/>
                  <a:pt x="2289569" y="1504422"/>
                  <a:pt x="2288381" y="2256631"/>
                </a:cubicBezTo>
                <a:cubicBezTo>
                  <a:pt x="2289693" y="3008840"/>
                  <a:pt x="2291006" y="3761050"/>
                  <a:pt x="2292318" y="4513259"/>
                </a:cubicBezTo>
                <a:close/>
              </a:path>
            </a:pathLst>
          </a:custGeom>
          <a:solidFill>
            <a:srgbClr val="008000"/>
          </a:solidFill>
          <a:ln w="28575" cap="flat" cmpd="sng">
            <a:solidFill>
              <a:schemeClr val="tx1"/>
            </a:solidFill>
            <a:prstDash val="solid"/>
            <a:round/>
            <a:headEnd/>
            <a:tailEnd/>
          </a:ln>
          <a:effectLst>
            <a:outerShdw blurRad="40000" dist="23000" dir="5400000" rotWithShape="0">
              <a:srgbClr val="000000">
                <a:alpha val="34999"/>
              </a:srgbClr>
            </a:outerShdw>
          </a:effectLst>
        </p:spPr>
        <p:txBody>
          <a:bodyPr anchor="ctr"/>
          <a:lstStyle/>
          <a:p>
            <a:pPr algn="l" defTabSz="457200" eaLnBrk="1" hangingPunct="1"/>
            <a:endParaRPr lang="en-US" sz="1800" dirty="0" smtClean="0">
              <a:solidFill>
                <a:prstClr val="black"/>
              </a:solidFill>
              <a:latin typeface="Calibri" panose="020F0502020204030204" pitchFamily="34" charset="0"/>
              <a:ea typeface="MS PGothic" panose="020B0600070205080204" pitchFamily="34" charset="-128"/>
              <a:cs typeface="+mn-cs"/>
            </a:endParaRPr>
          </a:p>
        </p:txBody>
      </p:sp>
      <p:sp>
        <p:nvSpPr>
          <p:cNvPr id="3" name="Pie 23"/>
          <p:cNvSpPr>
            <a:spLocks/>
          </p:cNvSpPr>
          <p:nvPr/>
        </p:nvSpPr>
        <p:spPr bwMode="auto">
          <a:xfrm flipH="1">
            <a:off x="2362200" y="1676400"/>
            <a:ext cx="4343400" cy="3979862"/>
          </a:xfrm>
          <a:custGeom>
            <a:avLst/>
            <a:gdLst>
              <a:gd name="T0" fmla="*/ 2290624 w 4576762"/>
              <a:gd name="T1" fmla="*/ 4513261 h 4513262"/>
              <a:gd name="T2" fmla="*/ 314621 w 4576762"/>
              <a:gd name="T3" fmla="*/ 3398562 h 4513262"/>
              <a:gd name="T4" fmla="*/ 312621 w 4576762"/>
              <a:gd name="T5" fmla="*/ 1118068 h 4513262"/>
              <a:gd name="T6" fmla="*/ 2286748 w 4576762"/>
              <a:gd name="T7" fmla="*/ 1 h 4513262"/>
              <a:gd name="T8" fmla="*/ 2288381 w 4576762"/>
              <a:gd name="T9" fmla="*/ 2256631 h 4513262"/>
              <a:gd name="T10" fmla="*/ 2290624 w 4576762"/>
              <a:gd name="T11" fmla="*/ 4513261 h 45132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76762" h="4513262">
                <a:moveTo>
                  <a:pt x="2290624" y="4513261"/>
                </a:moveTo>
                <a:cubicBezTo>
                  <a:pt x="1477969" y="4514046"/>
                  <a:pt x="725852" y="4089764"/>
                  <a:pt x="314621" y="3398562"/>
                </a:cubicBezTo>
                <a:cubicBezTo>
                  <a:pt x="-104157" y="2694676"/>
                  <a:pt x="-104921" y="1822667"/>
                  <a:pt x="312621" y="1118068"/>
                </a:cubicBezTo>
                <a:cubicBezTo>
                  <a:pt x="722654" y="426141"/>
                  <a:pt x="1474064" y="572"/>
                  <a:pt x="2286748" y="1"/>
                </a:cubicBezTo>
                <a:cubicBezTo>
                  <a:pt x="2287292" y="752211"/>
                  <a:pt x="2287837" y="1504421"/>
                  <a:pt x="2288381" y="2256631"/>
                </a:cubicBezTo>
                <a:cubicBezTo>
                  <a:pt x="2289129" y="3008841"/>
                  <a:pt x="2289876" y="3761051"/>
                  <a:pt x="2290624" y="4513261"/>
                </a:cubicBezTo>
                <a:close/>
              </a:path>
            </a:pathLst>
          </a:custGeom>
          <a:solidFill>
            <a:srgbClr val="2937D1"/>
          </a:solidFill>
          <a:ln w="28575" cap="flat" cmpd="sng">
            <a:solidFill>
              <a:schemeClr val="tx1"/>
            </a:solidFill>
            <a:prstDash val="solid"/>
            <a:round/>
            <a:headEnd/>
            <a:tailEnd/>
          </a:ln>
          <a:effectLst>
            <a:outerShdw blurRad="76200" dist="12700" dir="8100000" sy="-23000" kx="800400" algn="br" rotWithShape="0">
              <a:prstClr val="black">
                <a:alpha val="20000"/>
              </a:prstClr>
            </a:outerShdw>
          </a:effectLst>
          <a:scene3d>
            <a:camera prst="orthographicFront"/>
            <a:lightRig rig="threePt" dir="t"/>
          </a:scene3d>
          <a:sp3d>
            <a:bevelB w="25400"/>
          </a:sp3d>
        </p:spPr>
        <p:txBody>
          <a:bodyPr anchor="ctr"/>
          <a:lstStyle/>
          <a:p>
            <a:pPr algn="l" defTabSz="457200" eaLnBrk="1" hangingPunct="1"/>
            <a:endParaRPr lang="en-US" sz="1800" dirty="0" smtClean="0">
              <a:solidFill>
                <a:prstClr val="black"/>
              </a:solidFill>
              <a:latin typeface="Calibri" panose="020F0502020204030204" pitchFamily="34" charset="0"/>
              <a:ea typeface="MS PGothic" panose="020B0600070205080204" pitchFamily="34" charset="-128"/>
              <a:cs typeface="+mn-cs"/>
            </a:endParaRPr>
          </a:p>
        </p:txBody>
      </p:sp>
      <p:sp>
        <p:nvSpPr>
          <p:cNvPr id="4" name="TextBox 24"/>
          <p:cNvSpPr txBox="1">
            <a:spLocks noChangeArrowheads="1"/>
          </p:cNvSpPr>
          <p:nvPr/>
        </p:nvSpPr>
        <p:spPr bwMode="auto">
          <a:xfrm>
            <a:off x="2694803" y="3394575"/>
            <a:ext cx="1347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457200" eaLnBrk="1" hangingPunct="1"/>
            <a:r>
              <a:rPr lang="en-US" altLang="en-US" sz="3200" dirty="0" smtClean="0">
                <a:solidFill>
                  <a:prstClr val="white"/>
                </a:solidFill>
                <a:latin typeface="Arial" panose="020B0604020202020204" pitchFamily="34" charset="0"/>
                <a:cs typeface="Arial" panose="020B0604020202020204" pitchFamily="34" charset="0"/>
              </a:rPr>
              <a:t>nature</a:t>
            </a:r>
          </a:p>
        </p:txBody>
      </p:sp>
      <p:sp>
        <p:nvSpPr>
          <p:cNvPr id="5" name="TextBox 24"/>
          <p:cNvSpPr txBox="1">
            <a:spLocks noChangeArrowheads="1"/>
          </p:cNvSpPr>
          <p:nvPr/>
        </p:nvSpPr>
        <p:spPr bwMode="auto">
          <a:xfrm>
            <a:off x="4828403" y="3394000"/>
            <a:ext cx="14814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457200" eaLnBrk="1" hangingPunct="1"/>
            <a:r>
              <a:rPr lang="en-US" altLang="en-US" sz="3200" dirty="0" smtClean="0">
                <a:solidFill>
                  <a:prstClr val="white"/>
                </a:solidFill>
                <a:latin typeface="Arial" panose="020B0604020202020204" pitchFamily="34" charset="0"/>
                <a:cs typeface="Arial" panose="020B0604020202020204" pitchFamily="34" charset="0"/>
              </a:rPr>
              <a:t>nurture</a:t>
            </a:r>
          </a:p>
        </p:txBody>
      </p:sp>
      <p:sp>
        <p:nvSpPr>
          <p:cNvPr id="6" name="TextBox 5"/>
          <p:cNvSpPr txBox="1"/>
          <p:nvPr/>
        </p:nvSpPr>
        <p:spPr>
          <a:xfrm>
            <a:off x="4520514" y="5656262"/>
            <a:ext cx="609600" cy="707886"/>
          </a:xfrm>
          <a:prstGeom prst="rect">
            <a:avLst/>
          </a:prstGeom>
          <a:noFill/>
        </p:spPr>
        <p:txBody>
          <a:bodyPr wrap="square" rtlCol="0">
            <a:spAutoFit/>
          </a:bodyPr>
          <a:lstStyle/>
          <a:p>
            <a:r>
              <a:rPr lang="en-US" sz="4000" dirty="0" smtClean="0"/>
              <a:t>?</a:t>
            </a:r>
            <a:endParaRPr lang="en-US" sz="4000" dirty="0"/>
          </a:p>
        </p:txBody>
      </p:sp>
      <p:sp>
        <p:nvSpPr>
          <p:cNvPr id="7" name="TextBox 6"/>
          <p:cNvSpPr txBox="1"/>
          <p:nvPr/>
        </p:nvSpPr>
        <p:spPr>
          <a:xfrm>
            <a:off x="472404" y="228600"/>
            <a:ext cx="8214396" cy="954107"/>
          </a:xfrm>
          <a:prstGeom prst="rect">
            <a:avLst/>
          </a:prstGeom>
          <a:noFill/>
        </p:spPr>
        <p:txBody>
          <a:bodyPr wrap="square" rtlCol="0">
            <a:spAutoFit/>
          </a:bodyPr>
          <a:lstStyle/>
          <a:p>
            <a:pPr algn="ctr"/>
            <a:r>
              <a:rPr lang="en-US" sz="2800" b="1" dirty="0" smtClean="0">
                <a:solidFill>
                  <a:srgbClr val="193DB2"/>
                </a:solidFill>
              </a:rPr>
              <a:t>How </a:t>
            </a:r>
            <a:r>
              <a:rPr lang="en-US" sz="2800" b="1" dirty="0">
                <a:solidFill>
                  <a:srgbClr val="193DB2"/>
                </a:solidFill>
              </a:rPr>
              <a:t>D</a:t>
            </a:r>
            <a:r>
              <a:rPr lang="en-US" sz="2800" b="1" dirty="0" smtClean="0">
                <a:solidFill>
                  <a:srgbClr val="193DB2"/>
                </a:solidFill>
              </a:rPr>
              <a:t>oes the </a:t>
            </a:r>
            <a:r>
              <a:rPr lang="en-US" sz="2800" b="1" dirty="0">
                <a:solidFill>
                  <a:srgbClr val="193DB2"/>
                </a:solidFill>
              </a:rPr>
              <a:t>E</a:t>
            </a:r>
            <a:r>
              <a:rPr lang="en-US" sz="2800" b="1" dirty="0" smtClean="0">
                <a:solidFill>
                  <a:srgbClr val="193DB2"/>
                </a:solidFill>
              </a:rPr>
              <a:t>nvironment Control Genes </a:t>
            </a:r>
            <a:r>
              <a:rPr lang="en-US" sz="2800" b="1" dirty="0">
                <a:solidFill>
                  <a:srgbClr val="193DB2"/>
                </a:solidFill>
              </a:rPr>
              <a:t>T</a:t>
            </a:r>
            <a:r>
              <a:rPr lang="en-US" sz="2800" b="1" dirty="0" smtClean="0">
                <a:solidFill>
                  <a:srgbClr val="193DB2"/>
                </a:solidFill>
              </a:rPr>
              <a:t>hat </a:t>
            </a:r>
            <a:r>
              <a:rPr lang="en-US" sz="2800" b="1" dirty="0">
                <a:solidFill>
                  <a:srgbClr val="193DB2"/>
                </a:solidFill>
              </a:rPr>
              <a:t>L</a:t>
            </a:r>
            <a:r>
              <a:rPr lang="en-US" sz="2800" b="1" dirty="0" smtClean="0">
                <a:solidFill>
                  <a:srgbClr val="193DB2"/>
                </a:solidFill>
              </a:rPr>
              <a:t>ead to </a:t>
            </a:r>
            <a:r>
              <a:rPr lang="en-US" sz="2800" b="1" dirty="0">
                <a:solidFill>
                  <a:srgbClr val="193DB2"/>
                </a:solidFill>
              </a:rPr>
              <a:t>D</a:t>
            </a:r>
            <a:r>
              <a:rPr lang="en-US" sz="2800" b="1" dirty="0" smtClean="0">
                <a:solidFill>
                  <a:srgbClr val="193DB2"/>
                </a:solidFill>
              </a:rPr>
              <a:t>epression?</a:t>
            </a:r>
            <a:endParaRPr lang="en-US" sz="2800" b="1" dirty="0">
              <a:solidFill>
                <a:srgbClr val="193DB2"/>
              </a:solidFill>
            </a:endParaRPr>
          </a:p>
        </p:txBody>
      </p:sp>
      <p:sp>
        <p:nvSpPr>
          <p:cNvPr id="9" name="TextBox 8"/>
          <p:cNvSpPr txBox="1"/>
          <p:nvPr/>
        </p:nvSpPr>
        <p:spPr>
          <a:xfrm>
            <a:off x="6644419" y="1674628"/>
            <a:ext cx="2423381" cy="1446550"/>
          </a:xfrm>
          <a:prstGeom prst="rect">
            <a:avLst/>
          </a:prstGeom>
          <a:noFill/>
        </p:spPr>
        <p:txBody>
          <a:bodyPr wrap="square" rtlCol="0">
            <a:spAutoFit/>
          </a:bodyPr>
          <a:lstStyle/>
          <a:p>
            <a:pPr algn="l"/>
            <a:r>
              <a:rPr lang="en-US" sz="2200" smtClean="0"/>
              <a:t>Life experiences can have both good (protective) and bad effects.</a:t>
            </a:r>
            <a:endParaRPr lang="en-US" sz="2200"/>
          </a:p>
        </p:txBody>
      </p:sp>
    </p:spTree>
    <p:extLst>
      <p:ext uri="{BB962C8B-B14F-4D97-AF65-F5344CB8AC3E}">
        <p14:creationId xmlns:p14="http://schemas.microsoft.com/office/powerpoint/2010/main" val="1714225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905001"/>
            <a:ext cx="8610600" cy="3139321"/>
          </a:xfrm>
          <a:prstGeom prst="rect">
            <a:avLst/>
          </a:prstGeom>
          <a:noFill/>
        </p:spPr>
        <p:txBody>
          <a:bodyPr wrap="square" rtlCol="0">
            <a:spAutoFit/>
          </a:bodyPr>
          <a:lstStyle/>
          <a:p>
            <a:pPr algn="l"/>
            <a:r>
              <a:rPr lang="en-US" sz="2200" dirty="0" smtClean="0"/>
              <a:t>We still need to learn about how the diverse conditions in our environment influence risk for depression.</a:t>
            </a:r>
          </a:p>
          <a:p>
            <a:pPr algn="l"/>
            <a:endParaRPr lang="en-US" sz="2200" dirty="0" smtClean="0"/>
          </a:p>
          <a:p>
            <a:pPr algn="l"/>
            <a:r>
              <a:rPr lang="en-US" sz="2200" dirty="0" smtClean="0"/>
              <a:t>But we are beginning to understand how STRESS, particularly chronic stress, works on a molecular level.</a:t>
            </a:r>
          </a:p>
          <a:p>
            <a:pPr algn="l"/>
            <a:endParaRPr lang="en-US" sz="2200" dirty="0" smtClean="0"/>
          </a:p>
          <a:p>
            <a:pPr algn="l"/>
            <a:r>
              <a:rPr lang="en-US" sz="2200" dirty="0" smtClean="0"/>
              <a:t>Chronic stress switches a large number of genes </a:t>
            </a:r>
            <a:r>
              <a:rPr lang="en-US" sz="2200" dirty="0" smtClean="0">
                <a:solidFill>
                  <a:srgbClr val="00B050"/>
                </a:solidFill>
              </a:rPr>
              <a:t>ON</a:t>
            </a:r>
            <a:r>
              <a:rPr lang="en-US" sz="2200" dirty="0" smtClean="0"/>
              <a:t> or </a:t>
            </a:r>
            <a:r>
              <a:rPr lang="en-US" sz="2200" dirty="0" smtClean="0">
                <a:solidFill>
                  <a:srgbClr val="FF0000"/>
                </a:solidFill>
              </a:rPr>
              <a:t>OFF</a:t>
            </a:r>
            <a:r>
              <a:rPr lang="en-US" sz="2200" dirty="0" smtClean="0"/>
              <a:t> in such a way that can lead to depression in people with a genetic vulnerability.</a:t>
            </a:r>
            <a:endParaRPr lang="en-US" sz="2200" dirty="0"/>
          </a:p>
        </p:txBody>
      </p:sp>
      <p:sp>
        <p:nvSpPr>
          <p:cNvPr id="3" name="TextBox 2"/>
          <p:cNvSpPr txBox="1"/>
          <p:nvPr/>
        </p:nvSpPr>
        <p:spPr>
          <a:xfrm>
            <a:off x="2514600" y="304800"/>
            <a:ext cx="3931910" cy="523220"/>
          </a:xfrm>
          <a:prstGeom prst="rect">
            <a:avLst/>
          </a:prstGeom>
          <a:noFill/>
        </p:spPr>
        <p:txBody>
          <a:bodyPr wrap="none" rtlCol="0">
            <a:spAutoFit/>
          </a:bodyPr>
          <a:lstStyle/>
          <a:p>
            <a:r>
              <a:rPr lang="en-US" sz="2800" b="1" dirty="0" smtClean="0">
                <a:solidFill>
                  <a:srgbClr val="193DB2"/>
                </a:solidFill>
              </a:rPr>
              <a:t>A Very Young Science</a:t>
            </a:r>
            <a:endParaRPr lang="en-US" sz="2800" b="1" dirty="0">
              <a:solidFill>
                <a:srgbClr val="193DB2"/>
              </a:solidFill>
            </a:endParaRPr>
          </a:p>
        </p:txBody>
      </p:sp>
    </p:spTree>
    <p:extLst>
      <p:ext uri="{BB962C8B-B14F-4D97-AF65-F5344CB8AC3E}">
        <p14:creationId xmlns:p14="http://schemas.microsoft.com/office/powerpoint/2010/main" val="712437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04800"/>
            <a:ext cx="7994496" cy="523220"/>
          </a:xfrm>
          <a:prstGeom prst="rect">
            <a:avLst/>
          </a:prstGeom>
          <a:noFill/>
        </p:spPr>
        <p:txBody>
          <a:bodyPr wrap="none" rtlCol="0">
            <a:spAutoFit/>
          </a:bodyPr>
          <a:lstStyle/>
          <a:p>
            <a:pPr algn="l"/>
            <a:r>
              <a:rPr lang="en-US" sz="2800" b="1" dirty="0" smtClean="0">
                <a:solidFill>
                  <a:srgbClr val="193DB2"/>
                </a:solidFill>
              </a:rPr>
              <a:t>This is Known as the Science </a:t>
            </a:r>
            <a:r>
              <a:rPr lang="en-US" sz="2800" b="1" smtClean="0">
                <a:solidFill>
                  <a:srgbClr val="193DB2"/>
                </a:solidFill>
              </a:rPr>
              <a:t>of Epigenetics </a:t>
            </a:r>
            <a:endParaRPr lang="en-US" sz="2800" b="1" dirty="0">
              <a:solidFill>
                <a:srgbClr val="193DB2"/>
              </a:solidFill>
            </a:endParaRPr>
          </a:p>
        </p:txBody>
      </p:sp>
      <p:sp>
        <p:nvSpPr>
          <p:cNvPr id="4" name="TextBox 3"/>
          <p:cNvSpPr txBox="1"/>
          <p:nvPr/>
        </p:nvSpPr>
        <p:spPr>
          <a:xfrm>
            <a:off x="228600" y="5540929"/>
            <a:ext cx="8839200" cy="1107996"/>
          </a:xfrm>
          <a:prstGeom prst="rect">
            <a:avLst/>
          </a:prstGeom>
          <a:noFill/>
          <a:effectLst>
            <a:innerShdw blurRad="114300">
              <a:prstClr val="black"/>
            </a:innerShdw>
          </a:effectLst>
        </p:spPr>
        <p:txBody>
          <a:bodyPr wrap="square" rtlCol="0">
            <a:spAutoFit/>
          </a:bodyPr>
          <a:lstStyle/>
          <a:p>
            <a:pPr algn="l"/>
            <a:r>
              <a:rPr lang="en-US" sz="2200" dirty="0" smtClean="0"/>
              <a:t>Epigenetics explains how our life experiences turn certain genes </a:t>
            </a:r>
          </a:p>
          <a:p>
            <a:pPr algn="l"/>
            <a:r>
              <a:rPr lang="en-US" sz="2200" dirty="0" smtClean="0">
                <a:solidFill>
                  <a:srgbClr val="00B050"/>
                </a:solidFill>
                <a:effectLst>
                  <a:innerShdw blurRad="114300">
                    <a:prstClr val="black"/>
                  </a:innerShdw>
                </a:effectLst>
              </a:rPr>
              <a:t>ON</a:t>
            </a:r>
            <a:r>
              <a:rPr lang="en-US" sz="2200" dirty="0" smtClean="0"/>
              <a:t> or </a:t>
            </a:r>
            <a:r>
              <a:rPr lang="en-US" sz="2200" dirty="0" smtClean="0">
                <a:solidFill>
                  <a:srgbClr val="FF0000"/>
                </a:solidFill>
              </a:rPr>
              <a:t>OFF</a:t>
            </a:r>
            <a:r>
              <a:rPr lang="en-US" sz="2200" dirty="0" smtClean="0"/>
              <a:t> in our brain’s mood areas in a way that can be disruptive and unhealthy or, conversely, protective and pro-resilient.</a:t>
            </a:r>
            <a:endParaRPr lang="en-US" sz="2200"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81217" y="1249750"/>
            <a:ext cx="4624383" cy="4008050"/>
          </a:xfrm>
          <a:prstGeom prst="rect">
            <a:avLst/>
          </a:prstGeom>
        </p:spPr>
      </p:pic>
      <p:sp>
        <p:nvSpPr>
          <p:cNvPr id="7" name="TextBox 6"/>
          <p:cNvSpPr txBox="1"/>
          <p:nvPr/>
        </p:nvSpPr>
        <p:spPr>
          <a:xfrm>
            <a:off x="1123198" y="4876800"/>
            <a:ext cx="1916037" cy="338554"/>
          </a:xfrm>
          <a:prstGeom prst="rect">
            <a:avLst/>
          </a:prstGeom>
          <a:noFill/>
        </p:spPr>
        <p:txBody>
          <a:bodyPr wrap="none" rtlCol="0">
            <a:spAutoFit/>
          </a:bodyPr>
          <a:lstStyle/>
          <a:p>
            <a:r>
              <a:rPr lang="en-US" i="1" dirty="0" smtClean="0"/>
              <a:t>Scientific American</a:t>
            </a:r>
            <a:endParaRPr lang="en-US" i="1" dirty="0"/>
          </a:p>
        </p:txBody>
      </p:sp>
      <p:sp>
        <p:nvSpPr>
          <p:cNvPr id="8" name="TextBox 7"/>
          <p:cNvSpPr txBox="1"/>
          <p:nvPr/>
        </p:nvSpPr>
        <p:spPr>
          <a:xfrm>
            <a:off x="6487647" y="1532879"/>
            <a:ext cx="2192649" cy="1107996"/>
          </a:xfrm>
          <a:prstGeom prst="rect">
            <a:avLst/>
          </a:prstGeom>
          <a:noFill/>
        </p:spPr>
        <p:txBody>
          <a:bodyPr wrap="square" rtlCol="0">
            <a:spAutoFit/>
          </a:bodyPr>
          <a:lstStyle/>
          <a:p>
            <a:pPr algn="l"/>
            <a:r>
              <a:rPr lang="en-US" sz="2200" smtClean="0"/>
              <a:t>Molecular switches in the brain</a:t>
            </a:r>
            <a:endParaRPr lang="en-US" sz="2200"/>
          </a:p>
        </p:txBody>
      </p:sp>
    </p:spTree>
    <p:extLst>
      <p:ext uri="{BB962C8B-B14F-4D97-AF65-F5344CB8AC3E}">
        <p14:creationId xmlns:p14="http://schemas.microsoft.com/office/powerpoint/2010/main" val="561190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304800"/>
            <a:ext cx="3421129" cy="523220"/>
          </a:xfrm>
          <a:prstGeom prst="rect">
            <a:avLst/>
          </a:prstGeom>
          <a:noFill/>
        </p:spPr>
        <p:txBody>
          <a:bodyPr wrap="none" rtlCol="0">
            <a:spAutoFit/>
          </a:bodyPr>
          <a:lstStyle/>
          <a:p>
            <a:r>
              <a:rPr lang="en-US" sz="2800" b="1" dirty="0" smtClean="0">
                <a:solidFill>
                  <a:srgbClr val="193DB2"/>
                </a:solidFill>
              </a:rPr>
              <a:t>Stress and the Cell</a:t>
            </a:r>
            <a:endParaRPr lang="en-US" sz="2800" b="1" dirty="0">
              <a:solidFill>
                <a:srgbClr val="193DB2"/>
              </a:solidFill>
            </a:endParaRPr>
          </a:p>
        </p:txBody>
      </p:sp>
      <p:sp>
        <p:nvSpPr>
          <p:cNvPr id="3" name="TextBox 2"/>
          <p:cNvSpPr txBox="1"/>
          <p:nvPr/>
        </p:nvSpPr>
        <p:spPr>
          <a:xfrm>
            <a:off x="457200" y="1447800"/>
            <a:ext cx="8613543" cy="1107996"/>
          </a:xfrm>
          <a:prstGeom prst="rect">
            <a:avLst/>
          </a:prstGeom>
          <a:noFill/>
        </p:spPr>
        <p:txBody>
          <a:bodyPr wrap="square" rtlCol="0">
            <a:spAutoFit/>
          </a:bodyPr>
          <a:lstStyle/>
          <a:p>
            <a:pPr algn="l"/>
            <a:r>
              <a:rPr lang="en-US" sz="2200" dirty="0" smtClean="0"/>
              <a:t>Stress affects the brain, and increases the risk for depression, by changing how our DNA is packaged in particular nerve cells in the brain </a:t>
            </a:r>
            <a:r>
              <a:rPr lang="en-US" sz="2200" smtClean="0"/>
              <a:t>that control mood.  </a:t>
            </a:r>
            <a:endParaRPr lang="en-US" sz="2200" dirty="0" smtClean="0"/>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67105" y="3276600"/>
            <a:ext cx="3699899" cy="2318951"/>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V="1">
            <a:off x="4488021" y="3276600"/>
            <a:ext cx="4122579" cy="2318951"/>
          </a:xfrm>
          <a:prstGeom prst="rect">
            <a:avLst/>
          </a:prstGeom>
        </p:spPr>
      </p:pic>
    </p:spTree>
    <p:extLst>
      <p:ext uri="{BB962C8B-B14F-4D97-AF65-F5344CB8AC3E}">
        <p14:creationId xmlns:p14="http://schemas.microsoft.com/office/powerpoint/2010/main" val="2867362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37066"/>
            <a:ext cx="8229600" cy="1143000"/>
          </a:xfrm>
        </p:spPr>
        <p:txBody>
          <a:bodyPr/>
          <a:lstStyle/>
          <a:p>
            <a:r>
              <a:rPr lang="en-US" sz="2800" b="1" dirty="0" smtClean="0">
                <a:solidFill>
                  <a:srgbClr val="193DB2"/>
                </a:solidFill>
                <a:latin typeface="Helvetica" charset="0"/>
                <a:ea typeface="Helvetica" charset="0"/>
                <a:cs typeface="Helvetica" charset="0"/>
              </a:rPr>
              <a:t>Epigenetics</a:t>
            </a:r>
            <a:r>
              <a:rPr lang="en-US" sz="2800" b="1" dirty="0">
                <a:solidFill>
                  <a:srgbClr val="193DB2"/>
                </a:solidFill>
                <a:latin typeface="Helvetica" charset="0"/>
                <a:ea typeface="Helvetica" charset="0"/>
                <a:cs typeface="Helvetica" charset="0"/>
              </a:rPr>
              <a:t> </a:t>
            </a:r>
            <a:r>
              <a:rPr lang="en-US" sz="2800" b="1" dirty="0" smtClean="0">
                <a:solidFill>
                  <a:srgbClr val="193DB2"/>
                </a:solidFill>
                <a:latin typeface="Helvetica" charset="0"/>
                <a:ea typeface="Helvetica" charset="0"/>
                <a:cs typeface="Helvetica" charset="0"/>
              </a:rPr>
              <a:t>Goes From the Big Picture (Experience</a:t>
            </a:r>
            <a:r>
              <a:rPr lang="en-US" sz="2800" b="1" smtClean="0">
                <a:solidFill>
                  <a:srgbClr val="193DB2"/>
                </a:solidFill>
                <a:latin typeface="Helvetica" charset="0"/>
                <a:ea typeface="Helvetica" charset="0"/>
                <a:cs typeface="Helvetica" charset="0"/>
              </a:rPr>
              <a:t>) to the Smallest Picture:</a:t>
            </a:r>
            <a:br>
              <a:rPr lang="en-US" sz="2800" b="1" smtClean="0">
                <a:solidFill>
                  <a:srgbClr val="193DB2"/>
                </a:solidFill>
                <a:latin typeface="Helvetica" charset="0"/>
                <a:ea typeface="Helvetica" charset="0"/>
                <a:cs typeface="Helvetica" charset="0"/>
              </a:rPr>
            </a:br>
            <a:r>
              <a:rPr lang="en-US" sz="2800" b="1" smtClean="0">
                <a:solidFill>
                  <a:srgbClr val="193DB2"/>
                </a:solidFill>
                <a:latin typeface="Helvetica" charset="0"/>
                <a:ea typeface="Helvetica" charset="0"/>
                <a:cs typeface="Helvetica" charset="0"/>
              </a:rPr>
              <a:t>The </a:t>
            </a:r>
            <a:r>
              <a:rPr lang="en-US" sz="2800" b="1" dirty="0" smtClean="0">
                <a:solidFill>
                  <a:srgbClr val="193DB2"/>
                </a:solidFill>
                <a:latin typeface="Helvetica" charset="0"/>
                <a:ea typeface="Helvetica" charset="0"/>
                <a:cs typeface="Helvetica" charset="0"/>
              </a:rPr>
              <a:t>Activity in Each Cell</a:t>
            </a:r>
            <a:endParaRPr lang="en-US" sz="2800" b="1" dirty="0">
              <a:solidFill>
                <a:srgbClr val="193DB2"/>
              </a:solidFill>
              <a:latin typeface="Helvetica" charset="0"/>
              <a:ea typeface="Helvetica" charset="0"/>
              <a:cs typeface="Helvetica" charset="0"/>
            </a:endParaRP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600200" y="2209800"/>
            <a:ext cx="6034617" cy="4525963"/>
          </a:xfrm>
        </p:spPr>
      </p:pic>
      <p:sp>
        <p:nvSpPr>
          <p:cNvPr id="5" name="TextBox 4"/>
          <p:cNvSpPr txBox="1"/>
          <p:nvPr/>
        </p:nvSpPr>
        <p:spPr>
          <a:xfrm>
            <a:off x="2438400" y="5562600"/>
            <a:ext cx="4267200" cy="830997"/>
          </a:xfrm>
          <a:prstGeom prst="rect">
            <a:avLst/>
          </a:prstGeom>
          <a:solidFill>
            <a:schemeClr val="tx1"/>
          </a:solidFill>
        </p:spPr>
        <p:txBody>
          <a:bodyPr wrap="square" rtlCol="0">
            <a:spAutoFit/>
          </a:bodyPr>
          <a:lstStyle/>
          <a:p>
            <a:pPr algn="ctr"/>
            <a:r>
              <a:rPr lang="en-US" sz="2400" dirty="0" smtClean="0">
                <a:solidFill>
                  <a:schemeClr val="bg1"/>
                </a:solidFill>
              </a:rPr>
              <a:t>DNA in your </a:t>
            </a:r>
            <a:r>
              <a:rPr lang="en-US" sz="2400" dirty="0">
                <a:solidFill>
                  <a:schemeClr val="bg1"/>
                </a:solidFill>
              </a:rPr>
              <a:t>c</a:t>
            </a:r>
            <a:r>
              <a:rPr lang="en-US" sz="2400" dirty="0" smtClean="0">
                <a:solidFill>
                  <a:schemeClr val="bg1"/>
                </a:solidFill>
              </a:rPr>
              <a:t>ell </a:t>
            </a:r>
            <a:r>
              <a:rPr lang="en-US" sz="2400" dirty="0">
                <a:solidFill>
                  <a:schemeClr val="bg1"/>
                </a:solidFill>
              </a:rPr>
              <a:t>c</a:t>
            </a:r>
            <a:r>
              <a:rPr lang="en-US" sz="2400" dirty="0" smtClean="0">
                <a:solidFill>
                  <a:schemeClr val="bg1"/>
                </a:solidFill>
              </a:rPr>
              <a:t>oupled to spools is called chromatin</a:t>
            </a:r>
            <a:endParaRPr lang="en-US" sz="2400" dirty="0">
              <a:solidFill>
                <a:schemeClr val="bg1"/>
              </a:solidFill>
            </a:endParaRPr>
          </a:p>
        </p:txBody>
      </p:sp>
      <p:sp>
        <p:nvSpPr>
          <p:cNvPr id="6" name="TextBox 5"/>
          <p:cNvSpPr txBox="1"/>
          <p:nvPr/>
        </p:nvSpPr>
        <p:spPr>
          <a:xfrm>
            <a:off x="2095500" y="3403302"/>
            <a:ext cx="838200" cy="338554"/>
          </a:xfrm>
          <a:prstGeom prst="rect">
            <a:avLst/>
          </a:prstGeom>
          <a:solidFill>
            <a:schemeClr val="bg1"/>
          </a:solidFill>
        </p:spPr>
        <p:txBody>
          <a:bodyPr wrap="square" rtlCol="0">
            <a:spAutoFit/>
          </a:bodyPr>
          <a:lstStyle/>
          <a:p>
            <a:r>
              <a:rPr lang="en-US" dirty="0" smtClean="0"/>
              <a:t>Spool</a:t>
            </a:r>
            <a:endParaRPr lang="en-US" dirty="0"/>
          </a:p>
        </p:txBody>
      </p:sp>
      <p:sp>
        <p:nvSpPr>
          <p:cNvPr id="8" name="Rectangle 7"/>
          <p:cNvSpPr/>
          <p:nvPr/>
        </p:nvSpPr>
        <p:spPr>
          <a:xfrm>
            <a:off x="2362200" y="2583858"/>
            <a:ext cx="4267200" cy="540342"/>
          </a:xfrm>
          <a:prstGeom prst="rect">
            <a:avLst/>
          </a:prstGeom>
          <a:solidFill>
            <a:schemeClr val="bg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62000" y="1973759"/>
            <a:ext cx="7696200" cy="769441"/>
          </a:xfrm>
          <a:prstGeom prst="rect">
            <a:avLst/>
          </a:prstGeom>
          <a:solidFill>
            <a:schemeClr val="bg1"/>
          </a:solidFill>
        </p:spPr>
        <p:txBody>
          <a:bodyPr wrap="square" rtlCol="0">
            <a:spAutoFit/>
          </a:bodyPr>
          <a:lstStyle/>
          <a:p>
            <a:pPr algn="ctr"/>
            <a:r>
              <a:rPr lang="en-US" sz="2200" dirty="0" smtClean="0"/>
              <a:t>Within each cell in the body, including nerve cells in the brain, our DNA is wrapped tightly around special “spools”:</a:t>
            </a:r>
          </a:p>
        </p:txBody>
      </p:sp>
      <p:sp>
        <p:nvSpPr>
          <p:cNvPr id="12" name="TextBox 11"/>
          <p:cNvSpPr txBox="1"/>
          <p:nvPr/>
        </p:nvSpPr>
        <p:spPr>
          <a:xfrm>
            <a:off x="2015116" y="4986248"/>
            <a:ext cx="728084" cy="400110"/>
          </a:xfrm>
          <a:prstGeom prst="rect">
            <a:avLst/>
          </a:prstGeom>
          <a:solidFill>
            <a:schemeClr val="bg1"/>
          </a:solidFill>
        </p:spPr>
        <p:txBody>
          <a:bodyPr wrap="none" rtlCol="0">
            <a:spAutoFit/>
          </a:bodyPr>
          <a:lstStyle/>
          <a:p>
            <a:r>
              <a:rPr lang="en-US" sz="2000" dirty="0" smtClean="0"/>
              <a:t>DNA</a:t>
            </a:r>
            <a:endParaRPr lang="en-US" sz="2000" dirty="0"/>
          </a:p>
        </p:txBody>
      </p:sp>
      <p:sp>
        <p:nvSpPr>
          <p:cNvPr id="13" name="TextBox 12"/>
          <p:cNvSpPr txBox="1"/>
          <p:nvPr/>
        </p:nvSpPr>
        <p:spPr>
          <a:xfrm>
            <a:off x="1012510" y="3325370"/>
            <a:ext cx="2037738" cy="400110"/>
          </a:xfrm>
          <a:prstGeom prst="rect">
            <a:avLst/>
          </a:prstGeom>
          <a:solidFill>
            <a:schemeClr val="bg1"/>
          </a:solidFill>
        </p:spPr>
        <p:txBody>
          <a:bodyPr wrap="none" rtlCol="0">
            <a:spAutoFit/>
          </a:bodyPr>
          <a:lstStyle/>
          <a:p>
            <a:r>
              <a:rPr lang="en-US" sz="2000" dirty="0" smtClean="0"/>
              <a:t>Spool (histones)</a:t>
            </a:r>
            <a:endParaRPr lang="en-US" sz="2000" dirty="0"/>
          </a:p>
        </p:txBody>
      </p:sp>
      <p:sp>
        <p:nvSpPr>
          <p:cNvPr id="11" name="TextBox 10"/>
          <p:cNvSpPr txBox="1"/>
          <p:nvPr/>
        </p:nvSpPr>
        <p:spPr>
          <a:xfrm>
            <a:off x="6518275" y="6504931"/>
            <a:ext cx="2233083" cy="230832"/>
          </a:xfrm>
          <a:prstGeom prst="rect">
            <a:avLst/>
          </a:prstGeom>
          <a:noFill/>
          <a:ln w="3175">
            <a:solidFill>
              <a:schemeClr val="tx1"/>
            </a:solidFill>
          </a:ln>
        </p:spPr>
        <p:txBody>
          <a:bodyPr wrap="square" rtlCol="0">
            <a:spAutoFit/>
          </a:bodyPr>
          <a:lstStyle/>
          <a:p>
            <a:pPr algn="l"/>
            <a:r>
              <a:rPr lang="en-US" sz="900" dirty="0" smtClean="0"/>
              <a:t>Artwork courtesy of Dr. Courtney Griffin </a:t>
            </a:r>
            <a:endParaRPr lang="en-US" sz="900" dirty="0"/>
          </a:p>
        </p:txBody>
      </p:sp>
    </p:spTree>
    <p:extLst>
      <p:ext uri="{BB962C8B-B14F-4D97-AF65-F5344CB8AC3E}">
        <p14:creationId xmlns:p14="http://schemas.microsoft.com/office/powerpoint/2010/main" val="1818305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sz="2800" b="1" dirty="0" smtClean="0">
                <a:solidFill>
                  <a:srgbClr val="193DB2"/>
                </a:solidFill>
                <a:latin typeface="Helvetica" charset="0"/>
                <a:ea typeface="Helvetica" charset="0"/>
                <a:cs typeface="Helvetica" charset="0"/>
              </a:rPr>
              <a:t>Stress Causes Chemical “Marks” on DNA and </a:t>
            </a:r>
            <a:r>
              <a:rPr lang="en-US" sz="2800" b="1" smtClean="0">
                <a:solidFill>
                  <a:srgbClr val="193DB2"/>
                </a:solidFill>
                <a:latin typeface="Helvetica" charset="0"/>
                <a:ea typeface="Helvetica" charset="0"/>
                <a:cs typeface="Helvetica" charset="0"/>
              </a:rPr>
              <a:t>Its Spools</a:t>
            </a:r>
            <a:endParaRPr lang="en-US" sz="2800" b="1" dirty="0">
              <a:solidFill>
                <a:srgbClr val="193DB2"/>
              </a:solidFill>
              <a:latin typeface="Helvetica" charset="0"/>
              <a:ea typeface="Helvetica" charset="0"/>
              <a:cs typeface="Helvetica" charset="0"/>
            </a:endParaRP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554689" y="1634272"/>
            <a:ext cx="6034617" cy="4525963"/>
          </a:xfrm>
        </p:spPr>
      </p:pic>
      <p:sp>
        <p:nvSpPr>
          <p:cNvPr id="5" name="TextBox 4"/>
          <p:cNvSpPr txBox="1"/>
          <p:nvPr/>
        </p:nvSpPr>
        <p:spPr>
          <a:xfrm>
            <a:off x="2415743" y="1828800"/>
            <a:ext cx="4464913" cy="769441"/>
          </a:xfrm>
          <a:prstGeom prst="rect">
            <a:avLst/>
          </a:prstGeom>
          <a:solidFill>
            <a:schemeClr val="bg1"/>
          </a:solidFill>
        </p:spPr>
        <p:txBody>
          <a:bodyPr wrap="square" rtlCol="0">
            <a:spAutoFit/>
          </a:bodyPr>
          <a:lstStyle/>
          <a:p>
            <a:pPr algn="ctr"/>
            <a:r>
              <a:rPr lang="en-US" sz="2200" dirty="0" smtClean="0"/>
              <a:t>We call them epigenetic marks:</a:t>
            </a:r>
          </a:p>
          <a:p>
            <a:pPr algn="ctr"/>
            <a:r>
              <a:rPr lang="en-US" sz="2200" dirty="0" smtClean="0"/>
              <a:t>           </a:t>
            </a:r>
            <a:endParaRPr lang="en-US" sz="2200" dirty="0"/>
          </a:p>
        </p:txBody>
      </p:sp>
      <p:sp>
        <p:nvSpPr>
          <p:cNvPr id="9" name="TextBox 8"/>
          <p:cNvSpPr txBox="1"/>
          <p:nvPr/>
        </p:nvSpPr>
        <p:spPr>
          <a:xfrm>
            <a:off x="2362200" y="5257800"/>
            <a:ext cx="4442256" cy="1200329"/>
          </a:xfrm>
          <a:prstGeom prst="rect">
            <a:avLst/>
          </a:prstGeom>
          <a:solidFill>
            <a:schemeClr val="tx1"/>
          </a:solidFill>
        </p:spPr>
        <p:txBody>
          <a:bodyPr wrap="square" rtlCol="0">
            <a:spAutoFit/>
          </a:bodyPr>
          <a:lstStyle/>
          <a:p>
            <a:pPr algn="ctr"/>
            <a:r>
              <a:rPr lang="en-US" sz="2400" dirty="0" smtClean="0">
                <a:solidFill>
                  <a:schemeClr val="bg1"/>
                </a:solidFill>
              </a:rPr>
              <a:t>DNA in </a:t>
            </a:r>
            <a:r>
              <a:rPr lang="en-US" sz="2400" dirty="0">
                <a:solidFill>
                  <a:schemeClr val="bg1"/>
                </a:solidFill>
              </a:rPr>
              <a:t>y</a:t>
            </a:r>
            <a:r>
              <a:rPr lang="en-US" sz="2400" dirty="0" smtClean="0">
                <a:solidFill>
                  <a:schemeClr val="bg1"/>
                </a:solidFill>
              </a:rPr>
              <a:t>our </a:t>
            </a:r>
            <a:r>
              <a:rPr lang="en-US" sz="2400" dirty="0">
                <a:solidFill>
                  <a:schemeClr val="bg1"/>
                </a:solidFill>
              </a:rPr>
              <a:t>c</a:t>
            </a:r>
            <a:r>
              <a:rPr lang="en-US" sz="2400" dirty="0" smtClean="0">
                <a:solidFill>
                  <a:schemeClr val="bg1"/>
                </a:solidFill>
              </a:rPr>
              <a:t>ell </a:t>
            </a:r>
            <a:r>
              <a:rPr lang="en-US" sz="2400" dirty="0">
                <a:solidFill>
                  <a:schemeClr val="bg1"/>
                </a:solidFill>
              </a:rPr>
              <a:t>c</a:t>
            </a:r>
            <a:r>
              <a:rPr lang="en-US" sz="2400" dirty="0" smtClean="0">
                <a:solidFill>
                  <a:schemeClr val="bg1"/>
                </a:solidFill>
              </a:rPr>
              <a:t>oupled to spools is called chromatin, now showing epigenetic marks</a:t>
            </a:r>
            <a:endParaRPr lang="en-US" sz="2400" dirty="0">
              <a:solidFill>
                <a:schemeClr val="bg1"/>
              </a:solidFill>
            </a:endParaRPr>
          </a:p>
        </p:txBody>
      </p:sp>
      <p:sp>
        <p:nvSpPr>
          <p:cNvPr id="10" name="TextBox 9"/>
          <p:cNvSpPr txBox="1"/>
          <p:nvPr/>
        </p:nvSpPr>
        <p:spPr>
          <a:xfrm>
            <a:off x="1014759" y="2792769"/>
            <a:ext cx="2037738" cy="400110"/>
          </a:xfrm>
          <a:prstGeom prst="rect">
            <a:avLst/>
          </a:prstGeom>
          <a:solidFill>
            <a:schemeClr val="bg1"/>
          </a:solidFill>
        </p:spPr>
        <p:txBody>
          <a:bodyPr wrap="none" rtlCol="0">
            <a:spAutoFit/>
          </a:bodyPr>
          <a:lstStyle/>
          <a:p>
            <a:r>
              <a:rPr lang="en-US" sz="2000" dirty="0" smtClean="0"/>
              <a:t>Spool (histones)</a:t>
            </a:r>
            <a:endParaRPr lang="en-US" sz="2000" dirty="0"/>
          </a:p>
        </p:txBody>
      </p:sp>
      <p:sp>
        <p:nvSpPr>
          <p:cNvPr id="11" name="TextBox 10"/>
          <p:cNvSpPr txBox="1"/>
          <p:nvPr/>
        </p:nvSpPr>
        <p:spPr>
          <a:xfrm>
            <a:off x="1998158" y="4463107"/>
            <a:ext cx="728084" cy="400110"/>
          </a:xfrm>
          <a:prstGeom prst="rect">
            <a:avLst/>
          </a:prstGeom>
          <a:solidFill>
            <a:schemeClr val="bg1"/>
          </a:solidFill>
        </p:spPr>
        <p:txBody>
          <a:bodyPr wrap="none" rtlCol="0">
            <a:spAutoFit/>
          </a:bodyPr>
          <a:lstStyle/>
          <a:p>
            <a:r>
              <a:rPr lang="en-US" sz="2000" dirty="0" smtClean="0"/>
              <a:t>DNA</a:t>
            </a:r>
            <a:endParaRPr lang="en-US" sz="2000" dirty="0"/>
          </a:p>
        </p:txBody>
      </p:sp>
      <p:sp>
        <p:nvSpPr>
          <p:cNvPr id="12" name="TextBox 11"/>
          <p:cNvSpPr txBox="1"/>
          <p:nvPr/>
        </p:nvSpPr>
        <p:spPr>
          <a:xfrm>
            <a:off x="4652905" y="4559796"/>
            <a:ext cx="2151551" cy="400110"/>
          </a:xfrm>
          <a:prstGeom prst="rect">
            <a:avLst/>
          </a:prstGeom>
          <a:solidFill>
            <a:schemeClr val="bg1"/>
          </a:solidFill>
        </p:spPr>
        <p:txBody>
          <a:bodyPr wrap="none" rtlCol="0">
            <a:spAutoFit/>
          </a:bodyPr>
          <a:lstStyle/>
          <a:p>
            <a:r>
              <a:rPr lang="en-US" sz="2000" smtClean="0"/>
              <a:t>Epigenetic marks</a:t>
            </a:r>
            <a:endParaRPr lang="en-US" sz="2000" dirty="0"/>
          </a:p>
        </p:txBody>
      </p:sp>
      <p:sp>
        <p:nvSpPr>
          <p:cNvPr id="13" name="TextBox 12"/>
          <p:cNvSpPr txBox="1"/>
          <p:nvPr/>
        </p:nvSpPr>
        <p:spPr>
          <a:xfrm>
            <a:off x="6518275" y="6504931"/>
            <a:ext cx="2233083" cy="230832"/>
          </a:xfrm>
          <a:prstGeom prst="rect">
            <a:avLst/>
          </a:prstGeom>
          <a:noFill/>
          <a:ln w="3175">
            <a:solidFill>
              <a:schemeClr val="tx1"/>
            </a:solidFill>
          </a:ln>
        </p:spPr>
        <p:txBody>
          <a:bodyPr wrap="square" rtlCol="0">
            <a:spAutoFit/>
          </a:bodyPr>
          <a:lstStyle/>
          <a:p>
            <a:pPr algn="l"/>
            <a:r>
              <a:rPr lang="en-US" sz="900" dirty="0" smtClean="0"/>
              <a:t>Artwork courtesy of Dr. Courtney Griffin </a:t>
            </a:r>
            <a:endParaRPr lang="en-US" sz="900" dirty="0"/>
          </a:p>
        </p:txBody>
      </p:sp>
    </p:spTree>
    <p:extLst>
      <p:ext uri="{BB962C8B-B14F-4D97-AF65-F5344CB8AC3E}">
        <p14:creationId xmlns:p14="http://schemas.microsoft.com/office/powerpoint/2010/main" val="2602576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704996" y="1219200"/>
            <a:ext cx="6038808" cy="4525963"/>
          </a:xfrm>
          <a:ln>
            <a:noFill/>
          </a:ln>
        </p:spPr>
      </p:pic>
      <p:sp>
        <p:nvSpPr>
          <p:cNvPr id="5" name="Title 1"/>
          <p:cNvSpPr txBox="1">
            <a:spLocks noGrp="1"/>
          </p:cNvSpPr>
          <p:nvPr>
            <p:ph type="title"/>
          </p:nvPr>
        </p:nvSpPr>
        <p:spPr bwMode="auto">
          <a:xfrm>
            <a:off x="4572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800" b="1" dirty="0" smtClean="0">
                <a:solidFill>
                  <a:srgbClr val="193DB2"/>
                </a:solidFill>
                <a:latin typeface="Helvetica" charset="0"/>
                <a:ea typeface="Helvetica" charset="0"/>
                <a:cs typeface="Helvetica" charset="0"/>
              </a:rPr>
              <a:t>Some Epigenetic Marks Turn </a:t>
            </a:r>
            <a:r>
              <a:rPr lang="en-US" sz="2800" b="1" dirty="0" smtClean="0">
                <a:solidFill>
                  <a:srgbClr val="FF0000"/>
                </a:solidFill>
                <a:latin typeface="Helvetica" charset="0"/>
                <a:ea typeface="Helvetica" charset="0"/>
                <a:cs typeface="Helvetica" charset="0"/>
              </a:rPr>
              <a:t>OFF</a:t>
            </a:r>
            <a:r>
              <a:rPr lang="en-US" sz="2800" b="1" dirty="0" smtClean="0">
                <a:solidFill>
                  <a:srgbClr val="193DB2"/>
                </a:solidFill>
                <a:latin typeface="Helvetica" charset="0"/>
                <a:ea typeface="Helvetica" charset="0"/>
                <a:cs typeface="Helvetica" charset="0"/>
              </a:rPr>
              <a:t> a Given Gene, Making it Silent</a:t>
            </a:r>
            <a:endParaRPr lang="en-US" sz="2800" b="1" dirty="0">
              <a:solidFill>
                <a:srgbClr val="193DB2"/>
              </a:solidFill>
              <a:latin typeface="Helvetica" charset="0"/>
              <a:ea typeface="Helvetica" charset="0"/>
              <a:cs typeface="Helvetica" charset="0"/>
            </a:endParaRPr>
          </a:p>
        </p:txBody>
      </p:sp>
      <p:sp>
        <p:nvSpPr>
          <p:cNvPr id="7" name="TextBox 6"/>
          <p:cNvSpPr txBox="1"/>
          <p:nvPr/>
        </p:nvSpPr>
        <p:spPr>
          <a:xfrm>
            <a:off x="1845819" y="5287963"/>
            <a:ext cx="4185762" cy="646331"/>
          </a:xfrm>
          <a:prstGeom prst="rect">
            <a:avLst/>
          </a:prstGeom>
          <a:noFill/>
        </p:spPr>
        <p:txBody>
          <a:bodyPr wrap="none" rtlCol="0">
            <a:spAutoFit/>
          </a:bodyPr>
          <a:lstStyle/>
          <a:p>
            <a:pPr algn="ctr"/>
            <a:r>
              <a:rPr lang="en-US" sz="1800" dirty="0" smtClean="0"/>
              <a:t>DNA coiled up so tightly that </a:t>
            </a:r>
            <a:br>
              <a:rPr lang="en-US" sz="1800" dirty="0" smtClean="0"/>
            </a:br>
            <a:r>
              <a:rPr lang="en-US" sz="1800" dirty="0" smtClean="0"/>
              <a:t>the cell doesn’t know the gene is there</a:t>
            </a:r>
            <a:endParaRPr lang="en-US" sz="1800" dirty="0"/>
          </a:p>
        </p:txBody>
      </p:sp>
      <p:sp>
        <p:nvSpPr>
          <p:cNvPr id="8" name="TextBox 7"/>
          <p:cNvSpPr txBox="1"/>
          <p:nvPr/>
        </p:nvSpPr>
        <p:spPr>
          <a:xfrm>
            <a:off x="1167159" y="2365732"/>
            <a:ext cx="2037738" cy="400110"/>
          </a:xfrm>
          <a:prstGeom prst="rect">
            <a:avLst/>
          </a:prstGeom>
          <a:solidFill>
            <a:schemeClr val="bg1"/>
          </a:solidFill>
        </p:spPr>
        <p:txBody>
          <a:bodyPr wrap="none" rtlCol="0">
            <a:spAutoFit/>
          </a:bodyPr>
          <a:lstStyle/>
          <a:p>
            <a:r>
              <a:rPr lang="en-US" sz="2000" dirty="0" smtClean="0"/>
              <a:t>Spool (histones)</a:t>
            </a:r>
            <a:endParaRPr lang="en-US" sz="2000" dirty="0"/>
          </a:p>
        </p:txBody>
      </p:sp>
      <p:sp>
        <p:nvSpPr>
          <p:cNvPr id="9" name="TextBox 8"/>
          <p:cNvSpPr txBox="1"/>
          <p:nvPr/>
        </p:nvSpPr>
        <p:spPr>
          <a:xfrm>
            <a:off x="2150558" y="4036070"/>
            <a:ext cx="728084" cy="400110"/>
          </a:xfrm>
          <a:prstGeom prst="rect">
            <a:avLst/>
          </a:prstGeom>
          <a:solidFill>
            <a:schemeClr val="bg1"/>
          </a:solidFill>
        </p:spPr>
        <p:txBody>
          <a:bodyPr wrap="none" rtlCol="0">
            <a:spAutoFit/>
          </a:bodyPr>
          <a:lstStyle/>
          <a:p>
            <a:r>
              <a:rPr lang="en-US" sz="2000" dirty="0" smtClean="0"/>
              <a:t>DNA</a:t>
            </a:r>
            <a:endParaRPr lang="en-US" sz="2000" dirty="0"/>
          </a:p>
        </p:txBody>
      </p:sp>
      <p:sp>
        <p:nvSpPr>
          <p:cNvPr id="10" name="TextBox 9"/>
          <p:cNvSpPr txBox="1"/>
          <p:nvPr/>
        </p:nvSpPr>
        <p:spPr>
          <a:xfrm>
            <a:off x="4805305" y="4132759"/>
            <a:ext cx="2151551" cy="400110"/>
          </a:xfrm>
          <a:prstGeom prst="rect">
            <a:avLst/>
          </a:prstGeom>
          <a:solidFill>
            <a:schemeClr val="bg1"/>
          </a:solidFill>
        </p:spPr>
        <p:txBody>
          <a:bodyPr wrap="none" rtlCol="0">
            <a:spAutoFit/>
          </a:bodyPr>
          <a:lstStyle/>
          <a:p>
            <a:r>
              <a:rPr lang="en-US" sz="2000" smtClean="0"/>
              <a:t>Epigenetic marks</a:t>
            </a:r>
            <a:endParaRPr lang="en-US" sz="2000" dirty="0"/>
          </a:p>
        </p:txBody>
      </p:sp>
      <p:sp>
        <p:nvSpPr>
          <p:cNvPr id="11" name="Rectangle 10"/>
          <p:cNvSpPr/>
          <p:nvPr/>
        </p:nvSpPr>
        <p:spPr>
          <a:xfrm>
            <a:off x="2514600" y="1558036"/>
            <a:ext cx="4267200" cy="540342"/>
          </a:xfrm>
          <a:prstGeom prst="rect">
            <a:avLst/>
          </a:prstGeom>
          <a:solidFill>
            <a:schemeClr val="bg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684622" y="1219200"/>
            <a:ext cx="468777" cy="4525963"/>
          </a:xfrm>
          <a:prstGeom prst="rect">
            <a:avLst/>
          </a:prstGeom>
          <a:solidFill>
            <a:schemeClr val="bg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5334000" y="4844310"/>
            <a:ext cx="1752600" cy="443653"/>
          </a:xfrm>
          <a:prstGeom prst="rect">
            <a:avLst/>
          </a:prstGeom>
          <a:solidFill>
            <a:schemeClr val="bg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6518275" y="6504931"/>
            <a:ext cx="2233083" cy="230832"/>
          </a:xfrm>
          <a:prstGeom prst="rect">
            <a:avLst/>
          </a:prstGeom>
          <a:noFill/>
          <a:ln w="3175">
            <a:solidFill>
              <a:schemeClr val="tx1"/>
            </a:solidFill>
          </a:ln>
        </p:spPr>
        <p:txBody>
          <a:bodyPr wrap="square" rtlCol="0">
            <a:spAutoFit/>
          </a:bodyPr>
          <a:lstStyle/>
          <a:p>
            <a:pPr algn="l"/>
            <a:r>
              <a:rPr lang="en-US" sz="900" dirty="0" smtClean="0"/>
              <a:t>Artwork courtesy of Dr. Courtney Griffin </a:t>
            </a:r>
            <a:endParaRPr lang="en-US" sz="900" dirty="0"/>
          </a:p>
        </p:txBody>
      </p:sp>
    </p:spTree>
    <p:extLst>
      <p:ext uri="{BB962C8B-B14F-4D97-AF65-F5344CB8AC3E}">
        <p14:creationId xmlns:p14="http://schemas.microsoft.com/office/powerpoint/2010/main" val="1392530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562282" y="1246872"/>
            <a:ext cx="6038808" cy="4525963"/>
          </a:xfrm>
        </p:spPr>
      </p:pic>
      <p:sp>
        <p:nvSpPr>
          <p:cNvPr id="5" name="Title 1"/>
          <p:cNvSpPr txBox="1">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800" b="1" dirty="0" smtClean="0">
                <a:solidFill>
                  <a:srgbClr val="2937D1"/>
                </a:solidFill>
                <a:latin typeface="Helvetica" charset="0"/>
                <a:ea typeface="Helvetica" charset="0"/>
                <a:cs typeface="Helvetica" charset="0"/>
              </a:rPr>
              <a:t>Other Epigenetic Marks Turn </a:t>
            </a:r>
            <a:r>
              <a:rPr lang="en-US" sz="2800" b="1" dirty="0" smtClean="0">
                <a:solidFill>
                  <a:srgbClr val="25BA0D"/>
                </a:solidFill>
                <a:latin typeface="Helvetica" charset="0"/>
                <a:ea typeface="Helvetica" charset="0"/>
                <a:cs typeface="Helvetica" charset="0"/>
              </a:rPr>
              <a:t>ON</a:t>
            </a:r>
            <a:r>
              <a:rPr lang="en-US" sz="2800" b="1" dirty="0" smtClean="0">
                <a:solidFill>
                  <a:srgbClr val="2937D1"/>
                </a:solidFill>
                <a:latin typeface="Helvetica" charset="0"/>
                <a:ea typeface="Helvetica" charset="0"/>
                <a:cs typeface="Helvetica" charset="0"/>
              </a:rPr>
              <a:t> a Gene, Making it Active and Prominent</a:t>
            </a:r>
            <a:endParaRPr lang="en-US" sz="2800" b="1" dirty="0">
              <a:solidFill>
                <a:srgbClr val="2937D1"/>
              </a:solidFill>
              <a:latin typeface="Helvetica" charset="0"/>
              <a:ea typeface="Helvetica" charset="0"/>
              <a:cs typeface="Helvetica" charset="0"/>
            </a:endParaRPr>
          </a:p>
        </p:txBody>
      </p:sp>
      <p:sp>
        <p:nvSpPr>
          <p:cNvPr id="7" name="TextBox 6"/>
          <p:cNvSpPr txBox="1"/>
          <p:nvPr/>
        </p:nvSpPr>
        <p:spPr>
          <a:xfrm>
            <a:off x="4048286" y="5602069"/>
            <a:ext cx="3642126" cy="646331"/>
          </a:xfrm>
          <a:prstGeom prst="rect">
            <a:avLst/>
          </a:prstGeom>
          <a:noFill/>
        </p:spPr>
        <p:txBody>
          <a:bodyPr wrap="square" rtlCol="0">
            <a:spAutoFit/>
          </a:bodyPr>
          <a:lstStyle/>
          <a:p>
            <a:pPr algn="ctr"/>
            <a:r>
              <a:rPr lang="en-US" sz="1800" dirty="0" smtClean="0"/>
              <a:t>The DNA gets loosened on the spool, so the cell sees it! </a:t>
            </a:r>
            <a:endParaRPr lang="en-US" sz="1800" dirty="0"/>
          </a:p>
        </p:txBody>
      </p:sp>
      <p:sp>
        <p:nvSpPr>
          <p:cNvPr id="8" name="Rectangle 7"/>
          <p:cNvSpPr/>
          <p:nvPr/>
        </p:nvSpPr>
        <p:spPr>
          <a:xfrm>
            <a:off x="2286001" y="1585708"/>
            <a:ext cx="4267200" cy="540342"/>
          </a:xfrm>
          <a:prstGeom prst="rect">
            <a:avLst/>
          </a:prstGeom>
          <a:solidFill>
            <a:schemeClr val="bg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456023" y="1246872"/>
            <a:ext cx="468777" cy="4525963"/>
          </a:xfrm>
          <a:prstGeom prst="rect">
            <a:avLst/>
          </a:prstGeom>
          <a:solidFill>
            <a:schemeClr val="bg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295400" y="2365732"/>
            <a:ext cx="1909497" cy="400110"/>
          </a:xfrm>
          <a:prstGeom prst="rect">
            <a:avLst/>
          </a:prstGeom>
          <a:solidFill>
            <a:schemeClr val="bg1"/>
          </a:solidFill>
        </p:spPr>
        <p:txBody>
          <a:bodyPr wrap="none" rtlCol="0">
            <a:spAutoFit/>
          </a:bodyPr>
          <a:lstStyle/>
          <a:p>
            <a:r>
              <a:rPr lang="en-US" sz="2000" dirty="0" smtClean="0"/>
              <a:t>Spool (histone)</a:t>
            </a:r>
            <a:endParaRPr lang="en-US" sz="2000" dirty="0"/>
          </a:p>
        </p:txBody>
      </p:sp>
      <p:sp>
        <p:nvSpPr>
          <p:cNvPr id="11" name="TextBox 10"/>
          <p:cNvSpPr txBox="1"/>
          <p:nvPr/>
        </p:nvSpPr>
        <p:spPr>
          <a:xfrm>
            <a:off x="2150558" y="4036070"/>
            <a:ext cx="728084" cy="400110"/>
          </a:xfrm>
          <a:prstGeom prst="rect">
            <a:avLst/>
          </a:prstGeom>
          <a:solidFill>
            <a:schemeClr val="bg1"/>
          </a:solidFill>
        </p:spPr>
        <p:txBody>
          <a:bodyPr wrap="none" rtlCol="0">
            <a:spAutoFit/>
          </a:bodyPr>
          <a:lstStyle/>
          <a:p>
            <a:r>
              <a:rPr lang="en-US" sz="2000" dirty="0" smtClean="0"/>
              <a:t>DNA</a:t>
            </a:r>
            <a:endParaRPr lang="en-US" sz="2000" dirty="0"/>
          </a:p>
        </p:txBody>
      </p:sp>
      <p:sp>
        <p:nvSpPr>
          <p:cNvPr id="12" name="TextBox 11"/>
          <p:cNvSpPr txBox="1"/>
          <p:nvPr/>
        </p:nvSpPr>
        <p:spPr>
          <a:xfrm>
            <a:off x="4805305" y="4132759"/>
            <a:ext cx="2151551" cy="400110"/>
          </a:xfrm>
          <a:prstGeom prst="rect">
            <a:avLst/>
          </a:prstGeom>
          <a:solidFill>
            <a:schemeClr val="bg1"/>
          </a:solidFill>
        </p:spPr>
        <p:txBody>
          <a:bodyPr wrap="none" rtlCol="0">
            <a:spAutoFit/>
          </a:bodyPr>
          <a:lstStyle/>
          <a:p>
            <a:r>
              <a:rPr lang="en-US" sz="2000" smtClean="0"/>
              <a:t>Epigenetic marks</a:t>
            </a:r>
            <a:endParaRPr lang="en-US" sz="2000" dirty="0"/>
          </a:p>
        </p:txBody>
      </p:sp>
      <p:sp>
        <p:nvSpPr>
          <p:cNvPr id="14" name="TextBox 13"/>
          <p:cNvSpPr txBox="1"/>
          <p:nvPr/>
        </p:nvSpPr>
        <p:spPr>
          <a:xfrm>
            <a:off x="6518275" y="6504931"/>
            <a:ext cx="2233083" cy="230832"/>
          </a:xfrm>
          <a:prstGeom prst="rect">
            <a:avLst/>
          </a:prstGeom>
          <a:noFill/>
          <a:ln w="3175">
            <a:solidFill>
              <a:schemeClr val="tx1"/>
            </a:solidFill>
          </a:ln>
        </p:spPr>
        <p:txBody>
          <a:bodyPr wrap="square" rtlCol="0">
            <a:spAutoFit/>
          </a:bodyPr>
          <a:lstStyle/>
          <a:p>
            <a:pPr algn="l"/>
            <a:r>
              <a:rPr lang="en-US" sz="900" dirty="0" smtClean="0"/>
              <a:t>Artwork courtesy of Dr. Courtney Griffin </a:t>
            </a:r>
            <a:endParaRPr lang="en-US" sz="900" dirty="0"/>
          </a:p>
        </p:txBody>
      </p:sp>
    </p:spTree>
    <p:extLst>
      <p:ext uri="{BB962C8B-B14F-4D97-AF65-F5344CB8AC3E}">
        <p14:creationId xmlns:p14="http://schemas.microsoft.com/office/powerpoint/2010/main" val="1664516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e 1"/>
          <p:cNvSpPr/>
          <p:nvPr/>
        </p:nvSpPr>
        <p:spPr>
          <a:xfrm>
            <a:off x="1628743" y="1858169"/>
            <a:ext cx="4576762" cy="4513262"/>
          </a:xfrm>
          <a:prstGeom prst="pie">
            <a:avLst>
              <a:gd name="adj1" fmla="val 5394003"/>
              <a:gd name="adj2" fmla="val 12447856"/>
            </a:avLst>
          </a:prstGeom>
          <a:solidFill>
            <a:srgbClr val="008000"/>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a:solidFill>
                <a:prstClr val="black"/>
              </a:solidFill>
            </a:endParaRPr>
          </a:p>
        </p:txBody>
      </p:sp>
      <p:sp>
        <p:nvSpPr>
          <p:cNvPr id="3" name="Pie 2"/>
          <p:cNvSpPr/>
          <p:nvPr/>
        </p:nvSpPr>
        <p:spPr>
          <a:xfrm flipH="1">
            <a:off x="1652942" y="1858169"/>
            <a:ext cx="4576762" cy="4513262"/>
          </a:xfrm>
          <a:prstGeom prst="pie">
            <a:avLst>
              <a:gd name="adj1" fmla="val 5397256"/>
              <a:gd name="adj2" fmla="val 12362673"/>
            </a:avLst>
          </a:prstGeom>
          <a:solidFill>
            <a:srgbClr val="3366FF"/>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a:solidFill>
                <a:prstClr val="black"/>
              </a:solidFill>
            </a:endParaRPr>
          </a:p>
        </p:txBody>
      </p:sp>
      <p:sp>
        <p:nvSpPr>
          <p:cNvPr id="18435" name="TextBox 3"/>
          <p:cNvSpPr txBox="1">
            <a:spLocks noChangeArrowheads="1"/>
          </p:cNvSpPr>
          <p:nvPr/>
        </p:nvSpPr>
        <p:spPr bwMode="auto">
          <a:xfrm>
            <a:off x="1987904" y="4096817"/>
            <a:ext cx="1347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457200" eaLnBrk="1" hangingPunct="1"/>
            <a:r>
              <a:rPr lang="en-US" altLang="en-US" sz="3200" dirty="0" smtClean="0">
                <a:solidFill>
                  <a:prstClr val="white"/>
                </a:solidFill>
                <a:latin typeface="Arial" panose="020B0604020202020204" pitchFamily="34" charset="0"/>
                <a:cs typeface="Arial" panose="020B0604020202020204" pitchFamily="34" charset="0"/>
              </a:rPr>
              <a:t>nature</a:t>
            </a:r>
          </a:p>
        </p:txBody>
      </p:sp>
      <p:sp>
        <p:nvSpPr>
          <p:cNvPr id="18436" name="TextBox 4"/>
          <p:cNvSpPr txBox="1">
            <a:spLocks noChangeArrowheads="1"/>
          </p:cNvSpPr>
          <p:nvPr/>
        </p:nvSpPr>
        <p:spPr bwMode="auto">
          <a:xfrm>
            <a:off x="4329465" y="4114799"/>
            <a:ext cx="1484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457200" eaLnBrk="1" hangingPunct="1"/>
            <a:r>
              <a:rPr lang="en-US" altLang="en-US" sz="3200" dirty="0" smtClean="0">
                <a:solidFill>
                  <a:prstClr val="white"/>
                </a:solidFill>
                <a:latin typeface="Arial" panose="020B0604020202020204" pitchFamily="34" charset="0"/>
                <a:cs typeface="Arial" panose="020B0604020202020204" pitchFamily="34" charset="0"/>
              </a:rPr>
              <a:t>nurture</a:t>
            </a:r>
          </a:p>
        </p:txBody>
      </p:sp>
      <p:sp>
        <p:nvSpPr>
          <p:cNvPr id="10" name="Pie 9"/>
          <p:cNvSpPr/>
          <p:nvPr/>
        </p:nvSpPr>
        <p:spPr>
          <a:xfrm rot="14071747" flipH="1">
            <a:off x="1652941" y="1841499"/>
            <a:ext cx="4576763" cy="4546600"/>
          </a:xfrm>
          <a:prstGeom prst="pie">
            <a:avLst>
              <a:gd name="adj1" fmla="val 4841668"/>
              <a:gd name="adj2" fmla="val 12435888"/>
            </a:avLst>
          </a:prstGeom>
          <a:solidFill>
            <a:srgbClr val="FF6600"/>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a:solidFill>
                <a:prstClr val="black"/>
              </a:solidFill>
            </a:endParaRPr>
          </a:p>
        </p:txBody>
      </p:sp>
      <p:sp>
        <p:nvSpPr>
          <p:cNvPr id="18438" name="TextBox 10"/>
          <p:cNvSpPr txBox="1">
            <a:spLocks noChangeArrowheads="1"/>
          </p:cNvSpPr>
          <p:nvPr/>
        </p:nvSpPr>
        <p:spPr bwMode="auto">
          <a:xfrm>
            <a:off x="2811022" y="2406404"/>
            <a:ext cx="2260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457200" eaLnBrk="1" hangingPunct="1"/>
            <a:r>
              <a:rPr lang="en-US" altLang="en-US" sz="3200" dirty="0" smtClean="0">
                <a:solidFill>
                  <a:prstClr val="white"/>
                </a:solidFill>
                <a:latin typeface="Arial" panose="020B0604020202020204" pitchFamily="34" charset="0"/>
                <a:cs typeface="Arial" panose="020B0604020202020204" pitchFamily="34" charset="0"/>
              </a:rPr>
              <a:t>epigenetics</a:t>
            </a:r>
          </a:p>
        </p:txBody>
      </p:sp>
      <p:sp>
        <p:nvSpPr>
          <p:cNvPr id="4" name="TextBox 3"/>
          <p:cNvSpPr txBox="1"/>
          <p:nvPr/>
        </p:nvSpPr>
        <p:spPr>
          <a:xfrm>
            <a:off x="208541" y="274902"/>
            <a:ext cx="8775357" cy="954107"/>
          </a:xfrm>
          <a:prstGeom prst="rect">
            <a:avLst/>
          </a:prstGeom>
          <a:noFill/>
        </p:spPr>
        <p:txBody>
          <a:bodyPr wrap="square" rtlCol="0">
            <a:spAutoFit/>
          </a:bodyPr>
          <a:lstStyle/>
          <a:p>
            <a:pPr algn="ctr"/>
            <a:r>
              <a:rPr lang="en-US" sz="2800" b="1" dirty="0" smtClean="0">
                <a:solidFill>
                  <a:srgbClr val="193DB2"/>
                </a:solidFill>
              </a:rPr>
              <a:t>Epigenetics Is How Experience – e.g., Stress – </a:t>
            </a:r>
          </a:p>
          <a:p>
            <a:pPr algn="ctr"/>
            <a:r>
              <a:rPr lang="en-US" sz="2800" b="1" dirty="0">
                <a:solidFill>
                  <a:srgbClr val="193DB2"/>
                </a:solidFill>
              </a:rPr>
              <a:t>I</a:t>
            </a:r>
            <a:r>
              <a:rPr lang="en-US" sz="2800" b="1" dirty="0" smtClean="0">
                <a:solidFill>
                  <a:srgbClr val="193DB2"/>
                </a:solidFill>
              </a:rPr>
              <a:t>s Intertwined with Nature</a:t>
            </a:r>
          </a:p>
        </p:txBody>
      </p:sp>
      <p:sp>
        <p:nvSpPr>
          <p:cNvPr id="5" name="Rectangle 4"/>
          <p:cNvSpPr/>
          <p:nvPr/>
        </p:nvSpPr>
        <p:spPr>
          <a:xfrm>
            <a:off x="6349860" y="1801117"/>
            <a:ext cx="2629501" cy="2462213"/>
          </a:xfrm>
          <a:prstGeom prst="rect">
            <a:avLst/>
          </a:prstGeom>
        </p:spPr>
        <p:txBody>
          <a:bodyPr wrap="square">
            <a:spAutoFit/>
          </a:bodyPr>
          <a:lstStyle/>
          <a:p>
            <a:pPr algn="l"/>
            <a:r>
              <a:rPr lang="en-US" sz="2200" dirty="0" smtClean="0"/>
              <a:t>Epigenetics occurs at </a:t>
            </a:r>
            <a:r>
              <a:rPr lang="en-US" sz="2200" dirty="0"/>
              <a:t>the molecular </a:t>
            </a:r>
            <a:r>
              <a:rPr lang="en-US" sz="2200" dirty="0" smtClean="0"/>
              <a:t>level </a:t>
            </a:r>
            <a:r>
              <a:rPr lang="en-US" sz="2200" dirty="0"/>
              <a:t>in </a:t>
            </a:r>
            <a:r>
              <a:rPr lang="en-US" sz="2200" dirty="0" smtClean="0"/>
              <a:t>every cell in our bodies, including nerve cells in the brain’s mood centers.</a:t>
            </a:r>
            <a:endParaRPr lang="en-US" sz="2200" dirty="0"/>
          </a:p>
        </p:txBody>
      </p:sp>
    </p:spTree>
    <p:extLst>
      <p:ext uri="{BB962C8B-B14F-4D97-AF65-F5344CB8AC3E}">
        <p14:creationId xmlns:p14="http://schemas.microsoft.com/office/powerpoint/2010/main" val="20577718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155575" y="2209800"/>
            <a:ext cx="8988425" cy="347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569913" algn="l"/>
              </a:tabLst>
              <a:defRPr sz="1600">
                <a:solidFill>
                  <a:schemeClr val="tx1"/>
                </a:solidFill>
                <a:latin typeface="Helvetica" charset="0"/>
                <a:ea typeface="ＭＳ Ｐゴシック" charset="0"/>
                <a:cs typeface="ＭＳ Ｐゴシック" charset="0"/>
              </a:defRPr>
            </a:lvl1pPr>
            <a:lvl2pPr marL="37931725" indent="-37474525">
              <a:tabLst>
                <a:tab pos="569913" algn="l"/>
              </a:tabLst>
              <a:defRPr sz="1600">
                <a:solidFill>
                  <a:schemeClr val="tx1"/>
                </a:solidFill>
                <a:latin typeface="Helvetica" charset="0"/>
                <a:ea typeface="ＭＳ Ｐゴシック" charset="0"/>
              </a:defRPr>
            </a:lvl2pPr>
            <a:lvl3pPr>
              <a:tabLst>
                <a:tab pos="569913" algn="l"/>
              </a:tabLst>
              <a:defRPr sz="1600">
                <a:solidFill>
                  <a:schemeClr val="tx1"/>
                </a:solidFill>
                <a:latin typeface="Helvetica" charset="0"/>
                <a:ea typeface="ＭＳ Ｐゴシック" charset="0"/>
              </a:defRPr>
            </a:lvl3pPr>
            <a:lvl4pPr>
              <a:tabLst>
                <a:tab pos="569913" algn="l"/>
              </a:tabLst>
              <a:defRPr sz="1600">
                <a:solidFill>
                  <a:schemeClr val="tx1"/>
                </a:solidFill>
                <a:latin typeface="Helvetica" charset="0"/>
                <a:ea typeface="ＭＳ Ｐゴシック" charset="0"/>
              </a:defRPr>
            </a:lvl4pPr>
            <a:lvl5pPr>
              <a:tabLst>
                <a:tab pos="569913" algn="l"/>
              </a:tabLst>
              <a:defRPr sz="1600">
                <a:solidFill>
                  <a:schemeClr val="tx1"/>
                </a:solidFill>
                <a:latin typeface="Helvetica" charset="0"/>
                <a:ea typeface="ＭＳ Ｐゴシック" charset="0"/>
              </a:defRPr>
            </a:lvl5pPr>
            <a:lvl6pPr marL="457200" eaLnBrk="0" fontAlgn="base" hangingPunct="0">
              <a:spcBef>
                <a:spcPct val="0"/>
              </a:spcBef>
              <a:spcAft>
                <a:spcPct val="0"/>
              </a:spcAft>
              <a:tabLst>
                <a:tab pos="569913" algn="l"/>
              </a:tabLst>
              <a:defRPr sz="1600">
                <a:solidFill>
                  <a:schemeClr val="tx1"/>
                </a:solidFill>
                <a:latin typeface="Helvetica" charset="0"/>
                <a:ea typeface="ＭＳ Ｐゴシック" charset="0"/>
              </a:defRPr>
            </a:lvl6pPr>
            <a:lvl7pPr marL="914400" eaLnBrk="0" fontAlgn="base" hangingPunct="0">
              <a:spcBef>
                <a:spcPct val="0"/>
              </a:spcBef>
              <a:spcAft>
                <a:spcPct val="0"/>
              </a:spcAft>
              <a:tabLst>
                <a:tab pos="569913" algn="l"/>
              </a:tabLst>
              <a:defRPr sz="1600">
                <a:solidFill>
                  <a:schemeClr val="tx1"/>
                </a:solidFill>
                <a:latin typeface="Helvetica" charset="0"/>
                <a:ea typeface="ＭＳ Ｐゴシック" charset="0"/>
              </a:defRPr>
            </a:lvl7pPr>
            <a:lvl8pPr marL="1371600" eaLnBrk="0" fontAlgn="base" hangingPunct="0">
              <a:spcBef>
                <a:spcPct val="0"/>
              </a:spcBef>
              <a:spcAft>
                <a:spcPct val="0"/>
              </a:spcAft>
              <a:tabLst>
                <a:tab pos="569913" algn="l"/>
              </a:tabLst>
              <a:defRPr sz="1600">
                <a:solidFill>
                  <a:schemeClr val="tx1"/>
                </a:solidFill>
                <a:latin typeface="Helvetica" charset="0"/>
                <a:ea typeface="ＭＳ Ｐゴシック" charset="0"/>
              </a:defRPr>
            </a:lvl8pPr>
            <a:lvl9pPr marL="1828800" eaLnBrk="0" fontAlgn="base" hangingPunct="0">
              <a:spcBef>
                <a:spcPct val="0"/>
              </a:spcBef>
              <a:spcAft>
                <a:spcPct val="0"/>
              </a:spcAft>
              <a:tabLst>
                <a:tab pos="569913" algn="l"/>
              </a:tabLst>
              <a:defRPr sz="1600">
                <a:solidFill>
                  <a:schemeClr val="tx1"/>
                </a:solidFill>
                <a:latin typeface="Helvetica" charset="0"/>
                <a:ea typeface="ＭＳ Ｐゴシック" charset="0"/>
              </a:defRPr>
            </a:lvl9pPr>
          </a:lstStyle>
          <a:p>
            <a:pPr algn="l"/>
            <a:r>
              <a:rPr lang="en-US" sz="2200" dirty="0" smtClean="0">
                <a:solidFill>
                  <a:srgbClr val="000000"/>
                </a:solidFill>
              </a:rPr>
              <a:t>Early life stress is one of the strongest known risk factors for depression.</a:t>
            </a:r>
          </a:p>
          <a:p>
            <a:pPr algn="l"/>
            <a:endParaRPr lang="en-US" sz="2200" dirty="0" smtClean="0">
              <a:solidFill>
                <a:srgbClr val="000000"/>
              </a:solidFill>
            </a:endParaRPr>
          </a:p>
          <a:p>
            <a:pPr algn="l"/>
            <a:r>
              <a:rPr lang="en-US" sz="2200" dirty="0" smtClean="0">
                <a:solidFill>
                  <a:srgbClr val="000000"/>
                </a:solidFill>
              </a:rPr>
              <a:t>	• Four-fold increase in lifetime risk.</a:t>
            </a:r>
          </a:p>
          <a:p>
            <a:pPr algn="l"/>
            <a:endParaRPr lang="en-US" sz="2200" dirty="0" smtClean="0">
              <a:solidFill>
                <a:srgbClr val="000000"/>
              </a:solidFill>
            </a:endParaRPr>
          </a:p>
          <a:p>
            <a:pPr algn="l"/>
            <a:r>
              <a:rPr lang="en-US" sz="2200" dirty="0" smtClean="0">
                <a:solidFill>
                  <a:srgbClr val="000000"/>
                </a:solidFill>
              </a:rPr>
              <a:t>	• Increased vulnerability to stress later in life.</a:t>
            </a:r>
          </a:p>
          <a:p>
            <a:pPr algn="l"/>
            <a:endParaRPr lang="en-US" sz="2200" dirty="0" smtClean="0">
              <a:solidFill>
                <a:srgbClr val="000000"/>
              </a:solidFill>
            </a:endParaRPr>
          </a:p>
          <a:p>
            <a:pPr algn="l"/>
            <a:r>
              <a:rPr lang="en-US" sz="2200" dirty="0" smtClean="0">
                <a:solidFill>
                  <a:srgbClr val="000000"/>
                </a:solidFill>
              </a:rPr>
              <a:t>	• Associated with more severe depression that does not 		  respond as well as to standard treatments (talk therapy </a:t>
            </a:r>
            <a:r>
              <a:rPr lang="en-US" sz="2200" dirty="0" smtClean="0">
                <a:solidFill>
                  <a:srgbClr val="2937D1"/>
                </a:solidFill>
              </a:rPr>
              <a:t>or</a:t>
            </a:r>
            <a:r>
              <a:rPr lang="en-US" sz="2200" dirty="0" smtClean="0">
                <a:solidFill>
                  <a:srgbClr val="000000"/>
                </a:solidFill>
              </a:rPr>
              <a:t> </a:t>
            </a:r>
          </a:p>
          <a:p>
            <a:pPr algn="l"/>
            <a:r>
              <a:rPr lang="en-US" sz="2200" dirty="0">
                <a:solidFill>
                  <a:srgbClr val="000000"/>
                </a:solidFill>
              </a:rPr>
              <a:t>	</a:t>
            </a:r>
            <a:r>
              <a:rPr lang="en-US" sz="2200" dirty="0" smtClean="0">
                <a:solidFill>
                  <a:srgbClr val="000000"/>
                </a:solidFill>
              </a:rPr>
              <a:t>  medications).</a:t>
            </a:r>
          </a:p>
        </p:txBody>
      </p:sp>
      <p:sp>
        <p:nvSpPr>
          <p:cNvPr id="102403" name="Text Box 3"/>
          <p:cNvSpPr txBox="1">
            <a:spLocks noChangeArrowheads="1"/>
          </p:cNvSpPr>
          <p:nvPr/>
        </p:nvSpPr>
        <p:spPr bwMode="auto">
          <a:xfrm>
            <a:off x="152400" y="304800"/>
            <a:ext cx="8938918"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600">
                <a:solidFill>
                  <a:schemeClr val="tx1"/>
                </a:solidFill>
                <a:latin typeface="Helvetica" charset="0"/>
                <a:ea typeface="ＭＳ Ｐゴシック" charset="0"/>
                <a:cs typeface="ＭＳ Ｐゴシック" charset="0"/>
              </a:defRPr>
            </a:lvl1pPr>
            <a:lvl2pPr marL="37931725" indent="-37474525">
              <a:defRPr sz="1600">
                <a:solidFill>
                  <a:schemeClr val="tx1"/>
                </a:solidFill>
                <a:latin typeface="Helvetica" charset="0"/>
                <a:ea typeface="ＭＳ Ｐゴシック" charset="0"/>
              </a:defRPr>
            </a:lvl2pPr>
            <a:lvl3pPr>
              <a:defRPr sz="1600">
                <a:solidFill>
                  <a:schemeClr val="tx1"/>
                </a:solidFill>
                <a:latin typeface="Helvetica" charset="0"/>
                <a:ea typeface="ＭＳ Ｐゴシック" charset="0"/>
              </a:defRPr>
            </a:lvl3pPr>
            <a:lvl4pPr>
              <a:defRPr sz="1600">
                <a:solidFill>
                  <a:schemeClr val="tx1"/>
                </a:solidFill>
                <a:latin typeface="Helvetica" charset="0"/>
                <a:ea typeface="ＭＳ Ｐゴシック" charset="0"/>
              </a:defRPr>
            </a:lvl4pPr>
            <a:lvl5pPr>
              <a:defRPr sz="1600">
                <a:solidFill>
                  <a:schemeClr val="tx1"/>
                </a:solidFill>
                <a:latin typeface="Helvetica" charset="0"/>
                <a:ea typeface="ＭＳ Ｐゴシック" charset="0"/>
              </a:defRPr>
            </a:lvl5pPr>
            <a:lvl6pPr marL="457200" eaLnBrk="0" fontAlgn="base" hangingPunct="0">
              <a:spcBef>
                <a:spcPct val="0"/>
              </a:spcBef>
              <a:spcAft>
                <a:spcPct val="0"/>
              </a:spcAft>
              <a:defRPr sz="1600">
                <a:solidFill>
                  <a:schemeClr val="tx1"/>
                </a:solidFill>
                <a:latin typeface="Helvetica" charset="0"/>
                <a:ea typeface="ＭＳ Ｐゴシック" charset="0"/>
              </a:defRPr>
            </a:lvl6pPr>
            <a:lvl7pPr marL="914400" eaLnBrk="0" fontAlgn="base" hangingPunct="0">
              <a:spcBef>
                <a:spcPct val="0"/>
              </a:spcBef>
              <a:spcAft>
                <a:spcPct val="0"/>
              </a:spcAft>
              <a:defRPr sz="1600">
                <a:solidFill>
                  <a:schemeClr val="tx1"/>
                </a:solidFill>
                <a:latin typeface="Helvetica" charset="0"/>
                <a:ea typeface="ＭＳ Ｐゴシック" charset="0"/>
              </a:defRPr>
            </a:lvl7pPr>
            <a:lvl8pPr marL="1371600" eaLnBrk="0" fontAlgn="base" hangingPunct="0">
              <a:spcBef>
                <a:spcPct val="0"/>
              </a:spcBef>
              <a:spcAft>
                <a:spcPct val="0"/>
              </a:spcAft>
              <a:defRPr sz="1600">
                <a:solidFill>
                  <a:schemeClr val="tx1"/>
                </a:solidFill>
                <a:latin typeface="Helvetica" charset="0"/>
                <a:ea typeface="ＭＳ Ｐゴシック" charset="0"/>
              </a:defRPr>
            </a:lvl8pPr>
            <a:lvl9pPr marL="1828800" eaLnBrk="0" fontAlgn="base" hangingPunct="0">
              <a:spcBef>
                <a:spcPct val="0"/>
              </a:spcBef>
              <a:spcAft>
                <a:spcPct val="0"/>
              </a:spcAft>
              <a:defRPr sz="1600">
                <a:solidFill>
                  <a:schemeClr val="tx1"/>
                </a:solidFill>
                <a:latin typeface="Helvetica" charset="0"/>
                <a:ea typeface="ＭＳ Ｐゴシック" charset="0"/>
              </a:defRPr>
            </a:lvl9pPr>
          </a:lstStyle>
          <a:p>
            <a:pPr algn="ctr"/>
            <a:r>
              <a:rPr lang="en-US" sz="2800" b="1" dirty="0" smtClean="0">
                <a:solidFill>
                  <a:srgbClr val="193DB2"/>
                </a:solidFill>
              </a:rPr>
              <a:t>How Does Stress in Life </a:t>
            </a:r>
            <a:r>
              <a:rPr lang="en-US" sz="2800" b="1" smtClean="0">
                <a:solidFill>
                  <a:srgbClr val="193DB2"/>
                </a:solidFill>
              </a:rPr>
              <a:t>Increase One’s </a:t>
            </a:r>
            <a:r>
              <a:rPr lang="en-US" sz="2800" b="1" dirty="0" smtClean="0">
                <a:solidFill>
                  <a:srgbClr val="193DB2"/>
                </a:solidFill>
              </a:rPr>
              <a:t>Vulnerability to Depression?  </a:t>
            </a:r>
            <a:endParaRPr lang="en-US" sz="2800" b="1" dirty="0">
              <a:solidFill>
                <a:srgbClr val="193DB2"/>
              </a:solidFill>
            </a:endParaRPr>
          </a:p>
        </p:txBody>
      </p:sp>
      <p:sp>
        <p:nvSpPr>
          <p:cNvPr id="6" name="Rectangle 2"/>
          <p:cNvSpPr>
            <a:spLocks noChangeArrowheads="1"/>
          </p:cNvSpPr>
          <p:nvPr/>
        </p:nvSpPr>
        <p:spPr bwMode="auto">
          <a:xfrm>
            <a:off x="533400" y="5793503"/>
            <a:ext cx="10241280" cy="45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solidFill>
                <a:srgbClr val="000000"/>
              </a:solidFill>
            </a:endParaRPr>
          </a:p>
        </p:txBody>
      </p:sp>
    </p:spTree>
    <p:extLst>
      <p:ext uri="{BB962C8B-B14F-4D97-AF65-F5344CB8AC3E}">
        <p14:creationId xmlns:p14="http://schemas.microsoft.com/office/powerpoint/2010/main" val="72251807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5848350" y="6315075"/>
            <a:ext cx="2133600" cy="365125"/>
          </a:xfrm>
        </p:spPr>
        <p:txBody>
          <a:bodyPr/>
          <a:lstStyle/>
          <a:p>
            <a:pPr>
              <a:defRPr/>
            </a:pPr>
            <a:fld id="{30F76354-8738-8E4A-930F-40739691B741}" type="slidenum">
              <a:rPr lang="en-US" smtClean="0">
                <a:solidFill>
                  <a:prstClr val="white"/>
                </a:solidFill>
              </a:rPr>
              <a:pPr>
                <a:defRPr/>
              </a:pPr>
              <a:t>2</a:t>
            </a:fld>
            <a:endParaRPr lang="en-US" dirty="0">
              <a:solidFill>
                <a:prstClr val="white"/>
              </a:solidFill>
            </a:endParaRPr>
          </a:p>
        </p:txBody>
      </p:sp>
      <p:sp>
        <p:nvSpPr>
          <p:cNvPr id="3" name="TextBox 2"/>
          <p:cNvSpPr txBox="1"/>
          <p:nvPr/>
        </p:nvSpPr>
        <p:spPr>
          <a:xfrm>
            <a:off x="4038600" y="914400"/>
            <a:ext cx="4724400" cy="5509200"/>
          </a:xfrm>
          <a:prstGeom prst="rect">
            <a:avLst/>
          </a:prstGeom>
          <a:noFill/>
        </p:spPr>
        <p:txBody>
          <a:bodyPr wrap="square" rtlCol="0">
            <a:spAutoFit/>
          </a:bodyPr>
          <a:lstStyle/>
          <a:p>
            <a:pPr algn="l" defTabSz="457200" eaLnBrk="1" fontAlgn="auto" hangingPunct="1">
              <a:spcBef>
                <a:spcPts val="0"/>
              </a:spcBef>
              <a:spcAft>
                <a:spcPts val="0"/>
              </a:spcAft>
            </a:pPr>
            <a:endParaRPr lang="en-US" sz="2200" dirty="0">
              <a:latin typeface="+mn-lt"/>
              <a:cs typeface="Arial" panose="020B0604020202020204" pitchFamily="34" charset="0"/>
            </a:endParaRPr>
          </a:p>
          <a:p>
            <a:pPr algn="l" defTabSz="457200" eaLnBrk="1" fontAlgn="auto" hangingPunct="1">
              <a:spcBef>
                <a:spcPts val="0"/>
              </a:spcBef>
              <a:spcAft>
                <a:spcPts val="0"/>
              </a:spcAft>
            </a:pPr>
            <a:r>
              <a:rPr lang="en-US" sz="2200" dirty="0" smtClean="0">
                <a:latin typeface="Helvetica" panose="020B0604020202020204" pitchFamily="34" charset="0"/>
                <a:cs typeface="Helvetica" panose="020B0604020202020204" pitchFamily="34" charset="0"/>
              </a:rPr>
              <a:t>Depression </a:t>
            </a:r>
            <a:r>
              <a:rPr lang="en-US" sz="2200" dirty="0">
                <a:latin typeface="Helvetica" panose="020B0604020202020204" pitchFamily="34" charset="0"/>
                <a:cs typeface="Helvetica" panose="020B0604020202020204" pitchFamily="34" charset="0"/>
              </a:rPr>
              <a:t>is often categorized as a mental </a:t>
            </a:r>
            <a:r>
              <a:rPr lang="en-US" sz="2200" dirty="0" smtClean="0">
                <a:latin typeface="Helvetica" panose="020B0604020202020204" pitchFamily="34" charset="0"/>
                <a:cs typeface="Helvetica" panose="020B0604020202020204" pitchFamily="34" charset="0"/>
              </a:rPr>
              <a:t>rather than </a:t>
            </a:r>
            <a:r>
              <a:rPr lang="en-US" sz="2200" dirty="0">
                <a:latin typeface="Helvetica" panose="020B0604020202020204" pitchFamily="34" charset="0"/>
                <a:cs typeface="Helvetica" panose="020B0604020202020204" pitchFamily="34" charset="0"/>
              </a:rPr>
              <a:t>a physical </a:t>
            </a:r>
            <a:r>
              <a:rPr lang="en-US" sz="2200" dirty="0" smtClean="0">
                <a:latin typeface="Helvetica" panose="020B0604020202020204" pitchFamily="34" charset="0"/>
                <a:cs typeface="Helvetica" panose="020B0604020202020204" pitchFamily="34" charset="0"/>
              </a:rPr>
              <a:t>illness.</a:t>
            </a:r>
            <a:br>
              <a:rPr lang="en-US" sz="2200" dirty="0" smtClean="0">
                <a:latin typeface="Helvetica" panose="020B0604020202020204" pitchFamily="34" charset="0"/>
                <a:cs typeface="Helvetica" panose="020B0604020202020204" pitchFamily="34" charset="0"/>
              </a:rPr>
            </a:br>
            <a:endParaRPr lang="en-US" sz="2200" dirty="0">
              <a:latin typeface="Helvetica" panose="020B0604020202020204" pitchFamily="34" charset="0"/>
              <a:cs typeface="Helvetica" panose="020B0604020202020204" pitchFamily="34" charset="0"/>
            </a:endParaRPr>
          </a:p>
          <a:p>
            <a:pPr algn="l" defTabSz="457200" eaLnBrk="1" fontAlgn="auto" hangingPunct="1">
              <a:spcBef>
                <a:spcPts val="0"/>
              </a:spcBef>
              <a:spcAft>
                <a:spcPts val="0"/>
              </a:spcAft>
            </a:pPr>
            <a:r>
              <a:rPr lang="en-US" sz="2200" dirty="0" smtClean="0">
                <a:latin typeface="Helvetica" panose="020B0604020202020204" pitchFamily="34" charset="0"/>
                <a:ea typeface="+mn-ea"/>
                <a:cs typeface="Helvetica" panose="020B0604020202020204" pitchFamily="34" charset="0"/>
              </a:rPr>
              <a:t>The brain is an organ, composed of cells and supplied by blood like all other organs.</a:t>
            </a:r>
          </a:p>
          <a:p>
            <a:pPr algn="l" defTabSz="457200" eaLnBrk="1" fontAlgn="auto" hangingPunct="1">
              <a:spcBef>
                <a:spcPts val="0"/>
              </a:spcBef>
              <a:spcAft>
                <a:spcPts val="0"/>
              </a:spcAft>
            </a:pPr>
            <a:endParaRPr lang="en-US" sz="2200" dirty="0">
              <a:latin typeface="Helvetica" panose="020B0604020202020204" pitchFamily="34" charset="0"/>
              <a:ea typeface="+mn-ea"/>
              <a:cs typeface="Helvetica" panose="020B0604020202020204" pitchFamily="34" charset="0"/>
            </a:endParaRPr>
          </a:p>
          <a:p>
            <a:pPr algn="l"/>
            <a:r>
              <a:rPr lang="en-US" sz="2200" dirty="0"/>
              <a:t>Our brain cells grow and communicate with one another  to </a:t>
            </a:r>
            <a:r>
              <a:rPr lang="en-US" sz="2200" dirty="0" smtClean="0"/>
              <a:t>control </a:t>
            </a:r>
            <a:r>
              <a:rPr lang="en-US" sz="2200" dirty="0"/>
              <a:t>our emotions, </a:t>
            </a:r>
            <a:r>
              <a:rPr lang="en-US" sz="2200" dirty="0" smtClean="0"/>
              <a:t>memory, </a:t>
            </a:r>
            <a:r>
              <a:rPr lang="en-US" sz="2200" dirty="0"/>
              <a:t>and </a:t>
            </a:r>
            <a:r>
              <a:rPr lang="en-US" sz="2200" dirty="0" smtClean="0"/>
              <a:t>actions.</a:t>
            </a:r>
            <a:endParaRPr lang="en-US" sz="2200" dirty="0"/>
          </a:p>
          <a:p>
            <a:pPr algn="l"/>
            <a:endParaRPr lang="en-US" sz="2200" dirty="0"/>
          </a:p>
          <a:p>
            <a:pPr algn="l"/>
            <a:r>
              <a:rPr lang="en-US" sz="2200" dirty="0"/>
              <a:t>Sometimes </a:t>
            </a:r>
            <a:r>
              <a:rPr lang="en-US" sz="2200" dirty="0" smtClean="0"/>
              <a:t>these functions </a:t>
            </a:r>
            <a:r>
              <a:rPr lang="en-US" sz="2200" dirty="0"/>
              <a:t>go wrong, leading to illnesses like depression. </a:t>
            </a:r>
            <a:endParaRPr lang="en-US" sz="2200" dirty="0">
              <a:latin typeface="+mn-lt"/>
              <a:ea typeface="+mn-ea"/>
              <a:cs typeface="Arial" panose="020B0604020202020204" pitchFamily="34" charset="0"/>
            </a:endParaRPr>
          </a:p>
        </p:txBody>
      </p:sp>
      <p:sp>
        <p:nvSpPr>
          <p:cNvPr id="4" name="TextBox 3"/>
          <p:cNvSpPr txBox="1"/>
          <p:nvPr/>
        </p:nvSpPr>
        <p:spPr>
          <a:xfrm>
            <a:off x="1085850" y="304800"/>
            <a:ext cx="6991350" cy="523220"/>
          </a:xfrm>
          <a:prstGeom prst="rect">
            <a:avLst/>
          </a:prstGeom>
          <a:noFill/>
        </p:spPr>
        <p:txBody>
          <a:bodyPr wrap="square" rtlCol="0">
            <a:spAutoFit/>
          </a:bodyPr>
          <a:lstStyle/>
          <a:p>
            <a:r>
              <a:rPr lang="en-US" sz="2800" b="1" dirty="0">
                <a:solidFill>
                  <a:srgbClr val="193DB2"/>
                </a:solidFill>
              </a:rPr>
              <a:t>Depression is </a:t>
            </a:r>
            <a:r>
              <a:rPr lang="en-US" sz="2800" b="1">
                <a:solidFill>
                  <a:srgbClr val="193DB2"/>
                </a:solidFill>
              </a:rPr>
              <a:t>a </a:t>
            </a:r>
            <a:r>
              <a:rPr lang="en-US" sz="2800" b="1" smtClean="0">
                <a:solidFill>
                  <a:srgbClr val="193DB2"/>
                </a:solidFill>
              </a:rPr>
              <a:t>Biological </a:t>
            </a:r>
            <a:r>
              <a:rPr lang="en-US" sz="2800" b="1" dirty="0">
                <a:solidFill>
                  <a:srgbClr val="193DB2"/>
                </a:solidFill>
              </a:rPr>
              <a:t>P</a:t>
            </a:r>
            <a:r>
              <a:rPr lang="en-US" sz="2800" b="1" smtClean="0">
                <a:solidFill>
                  <a:srgbClr val="193DB2"/>
                </a:solidFill>
              </a:rPr>
              <a:t>henomenon</a:t>
            </a:r>
            <a:endParaRPr lang="en-US" sz="2800" b="1" dirty="0">
              <a:solidFill>
                <a:srgbClr val="193DB2"/>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000" y="1981200"/>
            <a:ext cx="3352800" cy="3367768"/>
          </a:xfrm>
          <a:prstGeom prst="rect">
            <a:avLst/>
          </a:prstGeom>
        </p:spPr>
      </p:pic>
    </p:spTree>
    <p:extLst>
      <p:ext uri="{BB962C8B-B14F-4D97-AF65-F5344CB8AC3E}">
        <p14:creationId xmlns:p14="http://schemas.microsoft.com/office/powerpoint/2010/main" val="15212022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Text Box 3"/>
          <p:cNvSpPr txBox="1">
            <a:spLocks noChangeArrowheads="1"/>
          </p:cNvSpPr>
          <p:nvPr/>
        </p:nvSpPr>
        <p:spPr bwMode="auto">
          <a:xfrm>
            <a:off x="131456" y="314980"/>
            <a:ext cx="895270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600">
                <a:solidFill>
                  <a:schemeClr val="tx1"/>
                </a:solidFill>
                <a:latin typeface="Helvetica" charset="0"/>
                <a:ea typeface="ＭＳ Ｐゴシック" charset="0"/>
                <a:cs typeface="ＭＳ Ｐゴシック" charset="0"/>
              </a:defRPr>
            </a:lvl1pPr>
            <a:lvl2pPr marL="37931725" indent="-37474525">
              <a:defRPr sz="1600">
                <a:solidFill>
                  <a:schemeClr val="tx1"/>
                </a:solidFill>
                <a:latin typeface="Helvetica" charset="0"/>
                <a:ea typeface="ＭＳ Ｐゴシック" charset="0"/>
              </a:defRPr>
            </a:lvl2pPr>
            <a:lvl3pPr>
              <a:defRPr sz="1600">
                <a:solidFill>
                  <a:schemeClr val="tx1"/>
                </a:solidFill>
                <a:latin typeface="Helvetica" charset="0"/>
                <a:ea typeface="ＭＳ Ｐゴシック" charset="0"/>
              </a:defRPr>
            </a:lvl3pPr>
            <a:lvl4pPr>
              <a:defRPr sz="1600">
                <a:solidFill>
                  <a:schemeClr val="tx1"/>
                </a:solidFill>
                <a:latin typeface="Helvetica" charset="0"/>
                <a:ea typeface="ＭＳ Ｐゴシック" charset="0"/>
              </a:defRPr>
            </a:lvl4pPr>
            <a:lvl5pPr>
              <a:defRPr sz="1600">
                <a:solidFill>
                  <a:schemeClr val="tx1"/>
                </a:solidFill>
                <a:latin typeface="Helvetica" charset="0"/>
                <a:ea typeface="ＭＳ Ｐゴシック" charset="0"/>
              </a:defRPr>
            </a:lvl5pPr>
            <a:lvl6pPr marL="457200" eaLnBrk="0" fontAlgn="base" hangingPunct="0">
              <a:spcBef>
                <a:spcPct val="0"/>
              </a:spcBef>
              <a:spcAft>
                <a:spcPct val="0"/>
              </a:spcAft>
              <a:defRPr sz="1600">
                <a:solidFill>
                  <a:schemeClr val="tx1"/>
                </a:solidFill>
                <a:latin typeface="Helvetica" charset="0"/>
                <a:ea typeface="ＭＳ Ｐゴシック" charset="0"/>
              </a:defRPr>
            </a:lvl6pPr>
            <a:lvl7pPr marL="914400" eaLnBrk="0" fontAlgn="base" hangingPunct="0">
              <a:spcBef>
                <a:spcPct val="0"/>
              </a:spcBef>
              <a:spcAft>
                <a:spcPct val="0"/>
              </a:spcAft>
              <a:defRPr sz="1600">
                <a:solidFill>
                  <a:schemeClr val="tx1"/>
                </a:solidFill>
                <a:latin typeface="Helvetica" charset="0"/>
                <a:ea typeface="ＭＳ Ｐゴシック" charset="0"/>
              </a:defRPr>
            </a:lvl7pPr>
            <a:lvl8pPr marL="1371600" eaLnBrk="0" fontAlgn="base" hangingPunct="0">
              <a:spcBef>
                <a:spcPct val="0"/>
              </a:spcBef>
              <a:spcAft>
                <a:spcPct val="0"/>
              </a:spcAft>
              <a:defRPr sz="1600">
                <a:solidFill>
                  <a:schemeClr val="tx1"/>
                </a:solidFill>
                <a:latin typeface="Helvetica" charset="0"/>
                <a:ea typeface="ＭＳ Ｐゴシック" charset="0"/>
              </a:defRPr>
            </a:lvl8pPr>
            <a:lvl9pPr marL="1828800" eaLnBrk="0" fontAlgn="base" hangingPunct="0">
              <a:spcBef>
                <a:spcPct val="0"/>
              </a:spcBef>
              <a:spcAft>
                <a:spcPct val="0"/>
              </a:spcAft>
              <a:defRPr sz="1600">
                <a:solidFill>
                  <a:schemeClr val="tx1"/>
                </a:solidFill>
                <a:latin typeface="Helvetica" charset="0"/>
                <a:ea typeface="ＭＳ Ｐゴシック" charset="0"/>
              </a:defRPr>
            </a:lvl9pPr>
          </a:lstStyle>
          <a:p>
            <a:pPr algn="ctr"/>
            <a:r>
              <a:rPr lang="en-US" sz="2800" b="1" dirty="0" smtClean="0">
                <a:solidFill>
                  <a:srgbClr val="193DB2"/>
                </a:solidFill>
              </a:rPr>
              <a:t>Studying </a:t>
            </a:r>
            <a:r>
              <a:rPr lang="en-US" sz="2800" b="1" smtClean="0">
                <a:solidFill>
                  <a:srgbClr val="193DB2"/>
                </a:solidFill>
              </a:rPr>
              <a:t>This Phenomenon in the Laboratory</a:t>
            </a:r>
            <a:endParaRPr lang="en-US" sz="2800" b="1" dirty="0">
              <a:solidFill>
                <a:srgbClr val="193DB2"/>
              </a:solidFill>
            </a:endParaRPr>
          </a:p>
        </p:txBody>
      </p:sp>
      <p:grpSp>
        <p:nvGrpSpPr>
          <p:cNvPr id="5" name="Group 4"/>
          <p:cNvGrpSpPr/>
          <p:nvPr/>
        </p:nvGrpSpPr>
        <p:grpSpPr>
          <a:xfrm>
            <a:off x="589586" y="4072059"/>
            <a:ext cx="7578926" cy="1361299"/>
            <a:chOff x="507100" y="1485370"/>
            <a:chExt cx="7813811" cy="1423827"/>
          </a:xfrm>
        </p:grpSpPr>
        <p:cxnSp>
          <p:nvCxnSpPr>
            <p:cNvPr id="6" name="Straight Connector 5"/>
            <p:cNvCxnSpPr/>
            <p:nvPr/>
          </p:nvCxnSpPr>
          <p:spPr>
            <a:xfrm>
              <a:off x="774930" y="1916124"/>
              <a:ext cx="7544392" cy="904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rot="5400000">
              <a:off x="660184" y="1922980"/>
              <a:ext cx="229493"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5400000">
              <a:off x="3003783" y="1922980"/>
              <a:ext cx="229493"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a:off x="8205370" y="1922980"/>
              <a:ext cx="229493"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rot="18234260">
              <a:off x="364571" y="2073450"/>
              <a:ext cx="634103" cy="349046"/>
            </a:xfrm>
            <a:prstGeom prst="rect">
              <a:avLst/>
            </a:prstGeom>
            <a:noFill/>
          </p:spPr>
          <p:txBody>
            <a:bodyPr wrap="none" rtlCol="0">
              <a:spAutoFit/>
            </a:bodyPr>
            <a:lstStyle/>
            <a:p>
              <a:r>
                <a:rPr lang="en-US" dirty="0" smtClean="0">
                  <a:solidFill>
                    <a:srgbClr val="000000"/>
                  </a:solidFill>
                  <a:latin typeface="Arial"/>
                  <a:cs typeface="Arial"/>
                </a:rPr>
                <a:t>Birth</a:t>
              </a:r>
              <a:endParaRPr lang="en-US" dirty="0">
                <a:solidFill>
                  <a:srgbClr val="000000"/>
                </a:solidFill>
                <a:latin typeface="Arial"/>
                <a:cs typeface="Arial"/>
              </a:endParaRPr>
            </a:p>
          </p:txBody>
        </p:sp>
        <p:sp>
          <p:nvSpPr>
            <p:cNvPr id="13" name="TextBox 12"/>
            <p:cNvSpPr txBox="1"/>
            <p:nvPr/>
          </p:nvSpPr>
          <p:spPr>
            <a:xfrm rot="18234260">
              <a:off x="2449776" y="2217533"/>
              <a:ext cx="1034282" cy="349046"/>
            </a:xfrm>
            <a:prstGeom prst="rect">
              <a:avLst/>
            </a:prstGeom>
            <a:noFill/>
          </p:spPr>
          <p:txBody>
            <a:bodyPr wrap="none" rtlCol="0">
              <a:spAutoFit/>
            </a:bodyPr>
            <a:lstStyle/>
            <a:p>
              <a:r>
                <a:rPr lang="en-US" dirty="0" smtClean="0">
                  <a:solidFill>
                    <a:srgbClr val="000000"/>
                  </a:solidFill>
                  <a:latin typeface="Arial"/>
                  <a:cs typeface="Arial"/>
                </a:rPr>
                <a:t>Weaning</a:t>
              </a:r>
              <a:endParaRPr lang="en-US" dirty="0">
                <a:solidFill>
                  <a:srgbClr val="000000"/>
                </a:solidFill>
                <a:latin typeface="Arial"/>
                <a:cs typeface="Arial"/>
              </a:endParaRPr>
            </a:p>
          </p:txBody>
        </p:sp>
        <p:sp>
          <p:nvSpPr>
            <p:cNvPr id="17" name="TextBox 16"/>
            <p:cNvSpPr txBox="1"/>
            <p:nvPr/>
          </p:nvSpPr>
          <p:spPr>
            <a:xfrm>
              <a:off x="2309298" y="1485370"/>
              <a:ext cx="190456" cy="692115"/>
            </a:xfrm>
            <a:prstGeom prst="rect">
              <a:avLst/>
            </a:prstGeom>
            <a:noFill/>
          </p:spPr>
          <p:txBody>
            <a:bodyPr wrap="none" rtlCol="0">
              <a:spAutoFit/>
            </a:bodyPr>
            <a:lstStyle/>
            <a:p>
              <a:pPr algn="ctr">
                <a:spcAft>
                  <a:spcPts val="600"/>
                </a:spcAft>
              </a:pPr>
              <a:endParaRPr lang="en-US" b="1" dirty="0">
                <a:solidFill>
                  <a:srgbClr val="000000"/>
                </a:solidFill>
                <a:latin typeface="Arial"/>
                <a:cs typeface="Arial"/>
              </a:endParaRPr>
            </a:p>
            <a:p>
              <a:pPr algn="ctr">
                <a:spcAft>
                  <a:spcPts val="600"/>
                </a:spcAft>
              </a:pPr>
              <a:endParaRPr lang="en-US" b="1" dirty="0" smtClean="0">
                <a:solidFill>
                  <a:srgbClr val="000000"/>
                </a:solidFill>
                <a:latin typeface="Arial"/>
                <a:cs typeface="Arial"/>
              </a:endParaRPr>
            </a:p>
          </p:txBody>
        </p:sp>
        <p:sp>
          <p:nvSpPr>
            <p:cNvPr id="18" name="TextBox 17"/>
            <p:cNvSpPr txBox="1"/>
            <p:nvPr/>
          </p:nvSpPr>
          <p:spPr>
            <a:xfrm>
              <a:off x="4210711" y="1571060"/>
              <a:ext cx="1669541" cy="354105"/>
            </a:xfrm>
            <a:prstGeom prst="rect">
              <a:avLst/>
            </a:prstGeom>
            <a:noFill/>
          </p:spPr>
          <p:txBody>
            <a:bodyPr wrap="none" rtlCol="0">
              <a:spAutoFit/>
            </a:bodyPr>
            <a:lstStyle/>
            <a:p>
              <a:pPr algn="ctr"/>
              <a:r>
                <a:rPr lang="en-US" dirty="0" smtClean="0">
                  <a:solidFill>
                    <a:srgbClr val="000000"/>
                  </a:solidFill>
                  <a:latin typeface="Arial"/>
                  <a:cs typeface="Arial"/>
                </a:rPr>
                <a:t>Normal housing</a:t>
              </a:r>
              <a:endParaRPr lang="en-US" dirty="0">
                <a:solidFill>
                  <a:srgbClr val="000000"/>
                </a:solidFill>
                <a:latin typeface="Arial"/>
                <a:cs typeface="Arial"/>
              </a:endParaRPr>
            </a:p>
          </p:txBody>
        </p:sp>
        <p:sp>
          <p:nvSpPr>
            <p:cNvPr id="21" name="TextBox 20"/>
            <p:cNvSpPr txBox="1"/>
            <p:nvPr/>
          </p:nvSpPr>
          <p:spPr>
            <a:xfrm>
              <a:off x="1344123" y="1485370"/>
              <a:ext cx="190456" cy="692115"/>
            </a:xfrm>
            <a:prstGeom prst="rect">
              <a:avLst/>
            </a:prstGeom>
            <a:noFill/>
          </p:spPr>
          <p:txBody>
            <a:bodyPr wrap="none" rtlCol="0">
              <a:spAutoFit/>
            </a:bodyPr>
            <a:lstStyle/>
            <a:p>
              <a:pPr algn="ctr">
                <a:spcAft>
                  <a:spcPts val="600"/>
                </a:spcAft>
              </a:pPr>
              <a:endParaRPr lang="en-US" dirty="0" smtClean="0">
                <a:solidFill>
                  <a:srgbClr val="000000"/>
                </a:solidFill>
                <a:latin typeface="Arial"/>
                <a:cs typeface="Arial"/>
              </a:endParaRPr>
            </a:p>
            <a:p>
              <a:pPr algn="ctr">
                <a:spcAft>
                  <a:spcPts val="600"/>
                </a:spcAft>
              </a:pPr>
              <a:endParaRPr lang="en-US" dirty="0" smtClean="0">
                <a:solidFill>
                  <a:srgbClr val="000000"/>
                </a:solidFill>
                <a:latin typeface="Arial"/>
                <a:cs typeface="Arial"/>
              </a:endParaRPr>
            </a:p>
          </p:txBody>
        </p:sp>
      </p:grpSp>
      <p:sp>
        <p:nvSpPr>
          <p:cNvPr id="25" name="Rectangle 3"/>
          <p:cNvSpPr>
            <a:spLocks noChangeArrowheads="1"/>
          </p:cNvSpPr>
          <p:nvPr/>
        </p:nvSpPr>
        <p:spPr bwMode="auto">
          <a:xfrm>
            <a:off x="131456" y="1374418"/>
            <a:ext cx="8852070" cy="759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l">
              <a:lnSpc>
                <a:spcPts val="2600"/>
              </a:lnSpc>
              <a:tabLst>
                <a:tab pos="573088" algn="l"/>
              </a:tabLst>
            </a:pPr>
            <a:r>
              <a:rPr lang="en-US" sz="2200" dirty="0" smtClean="0"/>
              <a:t>We exposed lab mice to stress </a:t>
            </a:r>
            <a:r>
              <a:rPr lang="en-US" sz="2200" u="sng" dirty="0" smtClean="0"/>
              <a:t>early in</a:t>
            </a:r>
            <a:r>
              <a:rPr lang="en-US" sz="2200" u="sng" dirty="0"/>
              <a:t> </a:t>
            </a:r>
            <a:r>
              <a:rPr lang="en-US" sz="2200" u="sng" dirty="0" smtClean="0"/>
              <a:t>life</a:t>
            </a:r>
            <a:r>
              <a:rPr lang="en-US" sz="2200" dirty="0" smtClean="0"/>
              <a:t> to see if they would become more vulnerable to a depression-like syndrome </a:t>
            </a:r>
            <a:r>
              <a:rPr lang="en-US" sz="2200" u="sng" dirty="0" smtClean="0"/>
              <a:t>later in life:</a:t>
            </a:r>
            <a:endParaRPr lang="en-US" sz="2200" u="sng" dirty="0"/>
          </a:p>
        </p:txBody>
      </p:sp>
      <p:sp>
        <p:nvSpPr>
          <p:cNvPr id="148" name="Rectangle 147"/>
          <p:cNvSpPr/>
          <p:nvPr/>
        </p:nvSpPr>
        <p:spPr bwMode="auto">
          <a:xfrm>
            <a:off x="147812" y="2309538"/>
            <a:ext cx="8936345" cy="446711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Helvetica" pitchFamily="36" charset="0"/>
            </a:endParaRPr>
          </a:p>
        </p:txBody>
      </p:sp>
      <p:sp>
        <p:nvSpPr>
          <p:cNvPr id="155" name="Rectangle 154"/>
          <p:cNvSpPr/>
          <p:nvPr/>
        </p:nvSpPr>
        <p:spPr>
          <a:xfrm>
            <a:off x="1969429" y="4339954"/>
            <a:ext cx="1019950" cy="292552"/>
          </a:xfrm>
          <a:prstGeom prst="rect">
            <a:avLst/>
          </a:prstGeom>
          <a:solidFill>
            <a:srgbClr val="0070C0">
              <a:alpha val="76000"/>
            </a:srgbClr>
          </a:soli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6" name="TextBox 155"/>
          <p:cNvSpPr txBox="1"/>
          <p:nvPr/>
        </p:nvSpPr>
        <p:spPr>
          <a:xfrm>
            <a:off x="0" y="6519446"/>
            <a:ext cx="3070071" cy="338554"/>
          </a:xfrm>
          <a:prstGeom prst="rect">
            <a:avLst/>
          </a:prstGeom>
          <a:solidFill>
            <a:schemeClr val="bg1"/>
          </a:solidFill>
          <a:ln>
            <a:solidFill>
              <a:schemeClr val="tx1"/>
            </a:solidFill>
          </a:ln>
        </p:spPr>
        <p:txBody>
          <a:bodyPr wrap="none" rtlCol="0">
            <a:spAutoFit/>
          </a:bodyPr>
          <a:lstStyle/>
          <a:p>
            <a:r>
              <a:rPr lang="en-US" dirty="0" smtClean="0">
                <a:solidFill>
                  <a:srgbClr val="000000"/>
                </a:solidFill>
              </a:rPr>
              <a:t>Cate Peña et al., </a:t>
            </a:r>
            <a:r>
              <a:rPr lang="en-US" i="1" dirty="0" smtClean="0">
                <a:solidFill>
                  <a:srgbClr val="000000"/>
                </a:solidFill>
              </a:rPr>
              <a:t>Science, </a:t>
            </a:r>
            <a:r>
              <a:rPr lang="en-US" dirty="0" smtClean="0">
                <a:solidFill>
                  <a:srgbClr val="000000"/>
                </a:solidFill>
              </a:rPr>
              <a:t>2017</a:t>
            </a:r>
            <a:endParaRPr lang="en-US" dirty="0">
              <a:solidFill>
                <a:srgbClr val="000000"/>
              </a:solidFill>
            </a:endParaRPr>
          </a:p>
        </p:txBody>
      </p:sp>
      <p:sp>
        <p:nvSpPr>
          <p:cNvPr id="157" name="TextBox 156"/>
          <p:cNvSpPr txBox="1"/>
          <p:nvPr/>
        </p:nvSpPr>
        <p:spPr>
          <a:xfrm rot="18234260">
            <a:off x="7784502" y="4652272"/>
            <a:ext cx="912429" cy="584775"/>
          </a:xfrm>
          <a:prstGeom prst="rect">
            <a:avLst/>
          </a:prstGeom>
          <a:noFill/>
        </p:spPr>
        <p:txBody>
          <a:bodyPr wrap="none" rtlCol="0">
            <a:spAutoFit/>
          </a:bodyPr>
          <a:lstStyle/>
          <a:p>
            <a:pPr algn="l"/>
            <a:r>
              <a:rPr lang="en-US" dirty="0" smtClean="0">
                <a:solidFill>
                  <a:srgbClr val="000000"/>
                </a:solidFill>
                <a:latin typeface="Arial"/>
                <a:cs typeface="Arial"/>
              </a:rPr>
              <a:t>Analyze</a:t>
            </a:r>
          </a:p>
          <a:p>
            <a:pPr algn="l"/>
            <a:r>
              <a:rPr lang="en-US" dirty="0" smtClean="0">
                <a:solidFill>
                  <a:srgbClr val="000000"/>
                </a:solidFill>
                <a:latin typeface="Arial"/>
                <a:cs typeface="Arial"/>
              </a:rPr>
              <a:t>mice</a:t>
            </a:r>
            <a:endParaRPr lang="en-US" dirty="0">
              <a:solidFill>
                <a:srgbClr val="000000"/>
              </a:solidFill>
              <a:latin typeface="Arial"/>
              <a:cs typeface="Arial"/>
            </a:endParaRPr>
          </a:p>
        </p:txBody>
      </p:sp>
      <p:sp>
        <p:nvSpPr>
          <p:cNvPr id="9" name="TextBox 8"/>
          <p:cNvSpPr txBox="1"/>
          <p:nvPr/>
        </p:nvSpPr>
        <p:spPr>
          <a:xfrm>
            <a:off x="989756" y="2515855"/>
            <a:ext cx="761747" cy="584775"/>
          </a:xfrm>
          <a:prstGeom prst="rect">
            <a:avLst/>
          </a:prstGeom>
          <a:noFill/>
        </p:spPr>
        <p:txBody>
          <a:bodyPr wrap="none" rtlCol="0">
            <a:spAutoFit/>
          </a:bodyPr>
          <a:lstStyle/>
          <a:p>
            <a:pPr algn="l"/>
            <a:r>
              <a:rPr lang="en-US" b="1" dirty="0" smtClean="0">
                <a:solidFill>
                  <a:srgbClr val="FF0000"/>
                </a:solidFill>
                <a:latin typeface="Chiller" panose="04020404031007020602" pitchFamily="82" charset="0"/>
                <a:cs typeface="Arial"/>
              </a:rPr>
              <a:t>          </a:t>
            </a:r>
            <a:br>
              <a:rPr lang="en-US" b="1" dirty="0" smtClean="0">
                <a:solidFill>
                  <a:srgbClr val="FF0000"/>
                </a:solidFill>
                <a:latin typeface="Chiller" panose="04020404031007020602" pitchFamily="82" charset="0"/>
                <a:cs typeface="Arial"/>
              </a:rPr>
            </a:br>
            <a:r>
              <a:rPr lang="en-US" b="1" dirty="0" smtClean="0">
                <a:solidFill>
                  <a:srgbClr val="FF0000"/>
                </a:solidFill>
              </a:rPr>
              <a:t>      </a:t>
            </a:r>
            <a:endParaRPr lang="en-US" b="1" dirty="0">
              <a:solidFill>
                <a:srgbClr val="FF0000"/>
              </a:solidFill>
            </a:endParaRPr>
          </a:p>
        </p:txBody>
      </p:sp>
      <p:sp>
        <p:nvSpPr>
          <p:cNvPr id="16" name="TextBox 15"/>
          <p:cNvSpPr txBox="1"/>
          <p:nvPr/>
        </p:nvSpPr>
        <p:spPr>
          <a:xfrm>
            <a:off x="1586178" y="3049610"/>
            <a:ext cx="1945148" cy="1261884"/>
          </a:xfrm>
          <a:prstGeom prst="rect">
            <a:avLst/>
          </a:prstGeom>
          <a:noFill/>
        </p:spPr>
        <p:txBody>
          <a:bodyPr wrap="none" rtlCol="0">
            <a:spAutoFit/>
          </a:bodyPr>
          <a:lstStyle/>
          <a:p>
            <a:pPr algn="ctr"/>
            <a:r>
              <a:rPr lang="en-US" sz="2400" b="1" dirty="0">
                <a:solidFill>
                  <a:srgbClr val="FF0000"/>
                </a:solidFill>
                <a:ea typeface="Helvetica" charset="0"/>
                <a:cs typeface="Helvetica" charset="0"/>
              </a:rPr>
              <a:t>EARLY LIFE</a:t>
            </a:r>
          </a:p>
          <a:p>
            <a:pPr algn="ctr"/>
            <a:r>
              <a:rPr lang="en-US" sz="2400" b="1" dirty="0" smtClean="0">
                <a:solidFill>
                  <a:srgbClr val="FF0000"/>
                </a:solidFill>
                <a:ea typeface="Helvetica" charset="0"/>
                <a:cs typeface="Helvetica" charset="0"/>
              </a:rPr>
              <a:t>STRESS </a:t>
            </a:r>
          </a:p>
          <a:p>
            <a:pPr algn="ctr"/>
            <a:r>
              <a:rPr lang="en-US" sz="2800" b="1" dirty="0" smtClean="0">
                <a:solidFill>
                  <a:srgbClr val="FF0000"/>
                </a:solidFill>
                <a:latin typeface="Helvetica" panose="020B0604020202020204" pitchFamily="34" charset="0"/>
                <a:cs typeface="Helvetica" panose="020B0604020202020204" pitchFamily="34" charset="0"/>
              </a:rPr>
              <a:t>↓</a:t>
            </a:r>
            <a:endParaRPr lang="en-US" sz="2800" b="1" dirty="0">
              <a:solidFill>
                <a:srgbClr val="FF0000"/>
              </a:solidFill>
              <a:latin typeface="Chiller" panose="04020404031007020602" pitchFamily="82" charset="0"/>
            </a:endParaRPr>
          </a:p>
        </p:txBody>
      </p:sp>
      <p:sp>
        <p:nvSpPr>
          <p:cNvPr id="3" name="TextBox 2"/>
          <p:cNvSpPr txBox="1"/>
          <p:nvPr/>
        </p:nvSpPr>
        <p:spPr>
          <a:xfrm>
            <a:off x="3546524" y="2590800"/>
            <a:ext cx="2201346" cy="830997"/>
          </a:xfrm>
          <a:prstGeom prst="rect">
            <a:avLst/>
          </a:prstGeom>
          <a:noFill/>
          <a:ln>
            <a:solidFill>
              <a:schemeClr val="tx1"/>
            </a:solidFill>
          </a:ln>
        </p:spPr>
        <p:txBody>
          <a:bodyPr wrap="square" rtlCol="0">
            <a:spAutoFit/>
          </a:bodyPr>
          <a:lstStyle/>
          <a:p>
            <a:pPr algn="l"/>
            <a:r>
              <a:rPr lang="en-US" dirty="0" smtClean="0"/>
              <a:t>• Separated from their </a:t>
            </a:r>
          </a:p>
          <a:p>
            <a:pPr algn="l"/>
            <a:r>
              <a:rPr lang="en-US" dirty="0"/>
              <a:t> </a:t>
            </a:r>
            <a:r>
              <a:rPr lang="en-US" dirty="0" smtClean="0"/>
              <a:t> mothers for 3 </a:t>
            </a:r>
            <a:r>
              <a:rPr lang="en-US" dirty="0" err="1" smtClean="0"/>
              <a:t>hr</a:t>
            </a:r>
            <a:r>
              <a:rPr lang="en-US" dirty="0" smtClean="0"/>
              <a:t>/day</a:t>
            </a:r>
          </a:p>
          <a:p>
            <a:pPr algn="l"/>
            <a:r>
              <a:rPr lang="en-US" dirty="0" smtClean="0"/>
              <a:t>• Reduced bedding</a:t>
            </a:r>
            <a:endParaRPr lang="en-US" dirty="0"/>
          </a:p>
        </p:txBody>
      </p:sp>
      <p:sp>
        <p:nvSpPr>
          <p:cNvPr id="24" name="Rectangle 23"/>
          <p:cNvSpPr/>
          <p:nvPr/>
        </p:nvSpPr>
        <p:spPr>
          <a:xfrm>
            <a:off x="6964529" y="4362483"/>
            <a:ext cx="994970" cy="238435"/>
          </a:xfrm>
          <a:prstGeom prst="rect">
            <a:avLst/>
          </a:prstGeom>
          <a:solidFill>
            <a:srgbClr val="FFFF00">
              <a:alpha val="68000"/>
            </a:srgbClr>
          </a:soli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6" name="TextBox 25"/>
          <p:cNvSpPr txBox="1"/>
          <p:nvPr/>
        </p:nvSpPr>
        <p:spPr>
          <a:xfrm>
            <a:off x="6771428" y="4009099"/>
            <a:ext cx="1370888" cy="338554"/>
          </a:xfrm>
          <a:prstGeom prst="rect">
            <a:avLst/>
          </a:prstGeom>
          <a:noFill/>
        </p:spPr>
        <p:txBody>
          <a:bodyPr wrap="none" rtlCol="0">
            <a:spAutoFit/>
          </a:bodyPr>
          <a:lstStyle/>
          <a:p>
            <a:pPr algn="ctr"/>
            <a:r>
              <a:rPr lang="en-US" b="1" dirty="0">
                <a:solidFill>
                  <a:srgbClr val="000000"/>
                </a:solidFill>
                <a:latin typeface="Arial"/>
                <a:cs typeface="Arial"/>
              </a:rPr>
              <a:t>A</a:t>
            </a:r>
            <a:r>
              <a:rPr lang="en-US" b="1" dirty="0" smtClean="0">
                <a:solidFill>
                  <a:srgbClr val="000000"/>
                </a:solidFill>
                <a:latin typeface="Arial"/>
                <a:cs typeface="Arial"/>
              </a:rPr>
              <a:t>dult stress</a:t>
            </a:r>
            <a:endParaRPr lang="en-US" b="1" dirty="0">
              <a:solidFill>
                <a:srgbClr val="000000"/>
              </a:solidFill>
              <a:latin typeface="Arial"/>
              <a:cs typeface="Arial"/>
            </a:endParaRPr>
          </a:p>
        </p:txBody>
      </p:sp>
    </p:spTree>
    <p:extLst>
      <p:ext uri="{BB962C8B-B14F-4D97-AF65-F5344CB8AC3E}">
        <p14:creationId xmlns:p14="http://schemas.microsoft.com/office/powerpoint/2010/main" val="216165271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369"/>
            <a:ext cx="8839200" cy="1470025"/>
          </a:xfrm>
        </p:spPr>
        <p:txBody>
          <a:bodyPr/>
          <a:lstStyle/>
          <a:p>
            <a:r>
              <a:rPr lang="en-US" sz="2800" b="1" dirty="0" smtClean="0">
                <a:solidFill>
                  <a:srgbClr val="193DB2"/>
                </a:solidFill>
                <a:latin typeface="Helvetica" panose="020B0604020202020204" pitchFamily="34" charset="0"/>
                <a:cs typeface="Helvetica" panose="020B0604020202020204" pitchFamily="34" charset="0"/>
              </a:rPr>
              <a:t/>
            </a:r>
            <a:br>
              <a:rPr lang="en-US" sz="2800" b="1" dirty="0" smtClean="0">
                <a:solidFill>
                  <a:srgbClr val="193DB2"/>
                </a:solidFill>
                <a:latin typeface="Helvetica" panose="020B0604020202020204" pitchFamily="34" charset="0"/>
                <a:cs typeface="Helvetica" panose="020B0604020202020204" pitchFamily="34" charset="0"/>
              </a:rPr>
            </a:br>
            <a:r>
              <a:rPr lang="en-US" sz="2800" b="1" dirty="0" smtClean="0">
                <a:solidFill>
                  <a:srgbClr val="193DB2"/>
                </a:solidFill>
                <a:latin typeface="Helvetica" panose="020B0604020202020204" pitchFamily="34" charset="0"/>
                <a:cs typeface="Helvetica" panose="020B0604020202020204" pitchFamily="34" charset="0"/>
              </a:rPr>
              <a:t>Early </a:t>
            </a:r>
            <a:r>
              <a:rPr lang="en-US" sz="2800" b="1" dirty="0">
                <a:solidFill>
                  <a:srgbClr val="193DB2"/>
                </a:solidFill>
                <a:latin typeface="Helvetica" panose="020B0604020202020204" pitchFamily="34" charset="0"/>
                <a:cs typeface="Helvetica" panose="020B0604020202020204" pitchFamily="34" charset="0"/>
              </a:rPr>
              <a:t>Life </a:t>
            </a:r>
            <a:r>
              <a:rPr lang="en-US" sz="2800" b="1" dirty="0" smtClean="0">
                <a:solidFill>
                  <a:srgbClr val="193DB2"/>
                </a:solidFill>
                <a:latin typeface="Helvetica" panose="020B0604020202020204" pitchFamily="34" charset="0"/>
                <a:cs typeface="Helvetica" panose="020B0604020202020204" pitchFamily="34" charset="0"/>
              </a:rPr>
              <a:t>Stress </a:t>
            </a:r>
            <a:r>
              <a:rPr lang="en-US" sz="2800" b="1" dirty="0" smtClean="0">
                <a:solidFill>
                  <a:srgbClr val="FF0000"/>
                </a:solidFill>
                <a:latin typeface="Helvetica" panose="020B0604020202020204" pitchFamily="34" charset="0"/>
                <a:cs typeface="Helvetica" panose="020B0604020202020204" pitchFamily="34" charset="0"/>
              </a:rPr>
              <a:t>Enhances</a:t>
            </a:r>
            <a:r>
              <a:rPr lang="en-US" sz="2800" b="1" dirty="0" smtClean="0">
                <a:solidFill>
                  <a:srgbClr val="193DB2"/>
                </a:solidFill>
                <a:latin typeface="Helvetica" panose="020B0604020202020204" pitchFamily="34" charset="0"/>
                <a:cs typeface="Helvetica" panose="020B0604020202020204" pitchFamily="34" charset="0"/>
              </a:rPr>
              <a:t> Vulnerability  to </a:t>
            </a:r>
            <a:r>
              <a:rPr lang="en-US" sz="2800" b="1" dirty="0">
                <a:solidFill>
                  <a:srgbClr val="193DB2"/>
                </a:solidFill>
                <a:latin typeface="Helvetica" panose="020B0604020202020204" pitchFamily="34" charset="0"/>
                <a:cs typeface="Helvetica" panose="020B0604020202020204" pitchFamily="34" charset="0"/>
              </a:rPr>
              <a:t>Depression </a:t>
            </a:r>
            <a:r>
              <a:rPr lang="en-US" sz="2800" b="1" dirty="0" smtClean="0">
                <a:solidFill>
                  <a:srgbClr val="193DB2"/>
                </a:solidFill>
                <a:latin typeface="Helvetica" panose="020B0604020202020204" pitchFamily="34" charset="0"/>
                <a:cs typeface="Helvetica" panose="020B0604020202020204" pitchFamily="34" charset="0"/>
              </a:rPr>
              <a:t>… For a Lifetime</a:t>
            </a:r>
            <a:br>
              <a:rPr lang="en-US" sz="2800" b="1" dirty="0" smtClean="0">
                <a:solidFill>
                  <a:srgbClr val="193DB2"/>
                </a:solidFill>
                <a:latin typeface="Helvetica" panose="020B0604020202020204" pitchFamily="34" charset="0"/>
                <a:cs typeface="Helvetica" panose="020B0604020202020204" pitchFamily="34" charset="0"/>
              </a:rPr>
            </a:br>
            <a:endParaRPr lang="en-US" sz="2800" dirty="0">
              <a:solidFill>
                <a:srgbClr val="193DB2"/>
              </a:solidFill>
              <a:latin typeface="Helvetica" panose="020B0604020202020204" pitchFamily="34" charset="0"/>
              <a:cs typeface="Helvetica" panose="020B0604020202020204" pitchFamily="34" charset="0"/>
            </a:endParaRPr>
          </a:p>
        </p:txBody>
      </p:sp>
      <p:sp>
        <p:nvSpPr>
          <p:cNvPr id="8" name="Rectangle 7"/>
          <p:cNvSpPr/>
          <p:nvPr/>
        </p:nvSpPr>
        <p:spPr>
          <a:xfrm>
            <a:off x="3933792" y="3254396"/>
            <a:ext cx="265449" cy="1846901"/>
          </a:xfrm>
          <a:prstGeom prst="rect">
            <a:avLst/>
          </a:prstGeom>
          <a:solidFill>
            <a:schemeClr val="bg1"/>
          </a:solidFill>
          <a:ln w="12700" cap="flat" cmpd="sng" algn="ctr">
            <a:solidFill>
              <a:schemeClr val="tx1"/>
            </a:solidFill>
            <a:prstDash val="solid"/>
            <a:round/>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l">
              <a:defRPr/>
            </a:pPr>
            <a:endParaRPr lang="en-US">
              <a:solidFill>
                <a:srgbClr val="000000"/>
              </a:solidFill>
              <a:latin typeface="Calibri" charset="0"/>
              <a:ea typeface="ヒラギノ角ゴ Pro W3" charset="0"/>
              <a:cs typeface="ヒラギノ角ゴ Pro W3" charset="0"/>
            </a:endParaRPr>
          </a:p>
        </p:txBody>
      </p:sp>
      <p:cxnSp>
        <p:nvCxnSpPr>
          <p:cNvPr id="9" name="Straight Connector 8"/>
          <p:cNvCxnSpPr/>
          <p:nvPr/>
        </p:nvCxnSpPr>
        <p:spPr>
          <a:xfrm rot="5400000">
            <a:off x="2895201" y="4171177"/>
            <a:ext cx="1827212" cy="0"/>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199"/>
          <p:cNvCxnSpPr>
            <a:cxnSpLocks noChangeShapeType="1"/>
          </p:cNvCxnSpPr>
          <p:nvPr/>
        </p:nvCxnSpPr>
        <p:spPr bwMode="auto">
          <a:xfrm flipH="1">
            <a:off x="3811982" y="5084382"/>
            <a:ext cx="301" cy="401"/>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cxnSp>
      <p:cxnSp>
        <p:nvCxnSpPr>
          <p:cNvPr id="11" name="Straight Connector 10"/>
          <p:cNvCxnSpPr/>
          <p:nvPr/>
        </p:nvCxnSpPr>
        <p:spPr>
          <a:xfrm rot="10800000">
            <a:off x="3745307" y="4625996"/>
            <a:ext cx="76200" cy="1587"/>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0800000">
            <a:off x="3732607" y="3711596"/>
            <a:ext cx="76200" cy="1587"/>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0800000">
            <a:off x="3732607" y="3254396"/>
            <a:ext cx="76200" cy="1587"/>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Rectangle 143"/>
          <p:cNvSpPr>
            <a:spLocks noChangeArrowheads="1"/>
          </p:cNvSpPr>
          <p:nvPr/>
        </p:nvSpPr>
        <p:spPr bwMode="auto">
          <a:xfrm>
            <a:off x="3467494" y="4922858"/>
            <a:ext cx="31625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l"/>
            <a:r>
              <a:rPr lang="en-US" sz="1400">
                <a:latin typeface="Calibri" charset="0"/>
                <a:cs typeface="Arial" charset="0"/>
              </a:rPr>
              <a:t> 0 </a:t>
            </a:r>
          </a:p>
        </p:txBody>
      </p:sp>
      <p:sp>
        <p:nvSpPr>
          <p:cNvPr id="16" name="Rectangle 144"/>
          <p:cNvSpPr>
            <a:spLocks noChangeArrowheads="1"/>
          </p:cNvSpPr>
          <p:nvPr/>
        </p:nvSpPr>
        <p:spPr bwMode="auto">
          <a:xfrm>
            <a:off x="3325781" y="4464899"/>
            <a:ext cx="50366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l"/>
            <a:r>
              <a:rPr lang="en-US" sz="1400" dirty="0" smtClean="0">
                <a:latin typeface="Calibri" charset="0"/>
                <a:cs typeface="Arial" charset="0"/>
              </a:rPr>
              <a:t>0.25</a:t>
            </a:r>
            <a:endParaRPr lang="en-US" sz="1400" dirty="0">
              <a:latin typeface="Calibri" charset="0"/>
              <a:cs typeface="Arial" charset="0"/>
            </a:endParaRPr>
          </a:p>
        </p:txBody>
      </p:sp>
      <p:sp>
        <p:nvSpPr>
          <p:cNvPr id="17" name="Rectangle 146"/>
          <p:cNvSpPr>
            <a:spLocks noChangeArrowheads="1"/>
          </p:cNvSpPr>
          <p:nvPr/>
        </p:nvSpPr>
        <p:spPr bwMode="auto">
          <a:xfrm>
            <a:off x="3305143" y="4020399"/>
            <a:ext cx="50366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l"/>
            <a:r>
              <a:rPr lang="en-US" sz="1400" dirty="0" smtClean="0">
                <a:latin typeface="Calibri" charset="0"/>
                <a:cs typeface="Arial" charset="0"/>
              </a:rPr>
              <a:t>0.50</a:t>
            </a:r>
            <a:endParaRPr lang="en-US" sz="1400" dirty="0">
              <a:latin typeface="Calibri" charset="0"/>
              <a:cs typeface="Arial" charset="0"/>
            </a:endParaRPr>
          </a:p>
        </p:txBody>
      </p:sp>
      <p:cxnSp>
        <p:nvCxnSpPr>
          <p:cNvPr id="18" name="Straight Connector 17"/>
          <p:cNvCxnSpPr/>
          <p:nvPr/>
        </p:nvCxnSpPr>
        <p:spPr>
          <a:xfrm rot="10800000">
            <a:off x="3726257" y="4175146"/>
            <a:ext cx="76200" cy="1587"/>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9" name="Rectangle 146"/>
          <p:cNvSpPr>
            <a:spLocks noChangeArrowheads="1"/>
          </p:cNvSpPr>
          <p:nvPr/>
        </p:nvSpPr>
        <p:spPr bwMode="auto">
          <a:xfrm>
            <a:off x="3305143" y="3563199"/>
            <a:ext cx="50366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l"/>
            <a:r>
              <a:rPr lang="en-US" sz="1400" dirty="0" smtClean="0">
                <a:latin typeface="Calibri" charset="0"/>
                <a:cs typeface="Arial" charset="0"/>
              </a:rPr>
              <a:t>0.75</a:t>
            </a:r>
            <a:endParaRPr lang="en-US" sz="1400" dirty="0">
              <a:latin typeface="Calibri" charset="0"/>
              <a:cs typeface="Arial" charset="0"/>
            </a:endParaRPr>
          </a:p>
        </p:txBody>
      </p:sp>
      <p:sp>
        <p:nvSpPr>
          <p:cNvPr id="21" name="Rectangle 146"/>
          <p:cNvSpPr>
            <a:spLocks noChangeArrowheads="1"/>
          </p:cNvSpPr>
          <p:nvPr/>
        </p:nvSpPr>
        <p:spPr bwMode="auto">
          <a:xfrm>
            <a:off x="3370565" y="3103200"/>
            <a:ext cx="41229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l"/>
            <a:r>
              <a:rPr lang="en-US" sz="1400" dirty="0" smtClean="0">
                <a:latin typeface="Calibri" charset="0"/>
                <a:cs typeface="Arial" charset="0"/>
              </a:rPr>
              <a:t>1.0</a:t>
            </a:r>
            <a:endParaRPr lang="en-US" sz="1400" dirty="0">
              <a:latin typeface="Calibri" charset="0"/>
              <a:cs typeface="Arial" charset="0"/>
            </a:endParaRPr>
          </a:p>
        </p:txBody>
      </p:sp>
      <p:sp>
        <p:nvSpPr>
          <p:cNvPr id="22" name="Rectangle 21"/>
          <p:cNvSpPr/>
          <p:nvPr/>
        </p:nvSpPr>
        <p:spPr>
          <a:xfrm>
            <a:off x="4316148" y="3254396"/>
            <a:ext cx="270956" cy="1846901"/>
          </a:xfrm>
          <a:prstGeom prst="rect">
            <a:avLst/>
          </a:prstGeom>
          <a:solidFill>
            <a:schemeClr val="bg1"/>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anchor="ctr"/>
          <a:lstStyle/>
          <a:p>
            <a:pPr algn="l">
              <a:defRPr/>
            </a:pPr>
            <a:endParaRPr lang="en-US">
              <a:solidFill>
                <a:srgbClr val="BAC0CA"/>
              </a:solidFill>
              <a:latin typeface="Calibri" charset="0"/>
              <a:ea typeface="ヒラギノ角ゴ Pro W3" charset="0"/>
              <a:cs typeface="ヒラギノ角ゴ Pro W3" charset="0"/>
            </a:endParaRPr>
          </a:p>
        </p:txBody>
      </p:sp>
      <p:sp>
        <p:nvSpPr>
          <p:cNvPr id="25" name="Rectangle 24"/>
          <p:cNvSpPr/>
          <p:nvPr/>
        </p:nvSpPr>
        <p:spPr>
          <a:xfrm>
            <a:off x="5280737" y="3252417"/>
            <a:ext cx="265449" cy="1846901"/>
          </a:xfrm>
          <a:prstGeom prst="rect">
            <a:avLst/>
          </a:prstGeom>
          <a:solidFill>
            <a:schemeClr val="bg1"/>
          </a:solidFill>
          <a:ln w="12700" cap="flat" cmpd="sng" algn="ctr">
            <a:solidFill>
              <a:schemeClr val="tx1"/>
            </a:solidFill>
            <a:prstDash val="solid"/>
            <a:round/>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l">
              <a:defRPr/>
            </a:pPr>
            <a:endParaRPr lang="en-US">
              <a:solidFill>
                <a:srgbClr val="000000"/>
              </a:solidFill>
              <a:latin typeface="Calibri" charset="0"/>
              <a:ea typeface="ヒラギノ角ゴ Pro W3" charset="0"/>
              <a:cs typeface="ヒラギノ角ゴ Pro W3" charset="0"/>
            </a:endParaRPr>
          </a:p>
        </p:txBody>
      </p:sp>
      <p:sp>
        <p:nvSpPr>
          <p:cNvPr id="26" name="Rectangle 25"/>
          <p:cNvSpPr/>
          <p:nvPr/>
        </p:nvSpPr>
        <p:spPr>
          <a:xfrm>
            <a:off x="4909011" y="3252417"/>
            <a:ext cx="270956" cy="1846901"/>
          </a:xfrm>
          <a:prstGeom prst="rect">
            <a:avLst/>
          </a:prstGeom>
          <a:solidFill>
            <a:schemeClr val="bg1"/>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anchor="ctr"/>
          <a:lstStyle/>
          <a:p>
            <a:pPr algn="l">
              <a:defRPr/>
            </a:pPr>
            <a:endParaRPr lang="en-US">
              <a:solidFill>
                <a:srgbClr val="BAC0CA"/>
              </a:solidFill>
              <a:latin typeface="Calibri" charset="0"/>
              <a:ea typeface="ヒラギノ角ゴ Pro W3" charset="0"/>
              <a:cs typeface="ヒラギノ角ゴ Pro W3" charset="0"/>
            </a:endParaRPr>
          </a:p>
        </p:txBody>
      </p:sp>
      <p:sp>
        <p:nvSpPr>
          <p:cNvPr id="27" name="Rectangle 26"/>
          <p:cNvSpPr/>
          <p:nvPr/>
        </p:nvSpPr>
        <p:spPr>
          <a:xfrm>
            <a:off x="5281926" y="3563198"/>
            <a:ext cx="259720" cy="1531071"/>
          </a:xfrm>
          <a:prstGeom prst="rect">
            <a:avLst/>
          </a:prstGeom>
          <a:solidFill>
            <a:srgbClr val="FFFF00"/>
          </a:solidFill>
          <a:ln w="12700" cap="flat" cmpd="sng" algn="ctr">
            <a:solidFill>
              <a:schemeClr val="tx1"/>
            </a:solidFill>
            <a:prstDash val="solid"/>
            <a:round/>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l">
              <a:defRPr/>
            </a:pPr>
            <a:endParaRPr lang="en-US">
              <a:solidFill>
                <a:srgbClr val="000000"/>
              </a:solidFill>
              <a:latin typeface="Calibri" charset="0"/>
              <a:ea typeface="ヒラギノ角ゴ Pro W3" charset="0"/>
              <a:cs typeface="ヒラギノ角ゴ Pro W3" charset="0"/>
            </a:endParaRPr>
          </a:p>
        </p:txBody>
      </p:sp>
      <p:sp>
        <p:nvSpPr>
          <p:cNvPr id="28" name="Rectangle 27"/>
          <p:cNvSpPr/>
          <p:nvPr/>
        </p:nvSpPr>
        <p:spPr>
          <a:xfrm>
            <a:off x="4909011" y="4547183"/>
            <a:ext cx="270956" cy="548763"/>
          </a:xfrm>
          <a:prstGeom prst="rect">
            <a:avLst/>
          </a:prstGeom>
          <a:solidFill>
            <a:srgbClr val="FFFF00"/>
          </a:solidFill>
          <a:ln w="12700" cap="flat" cmpd="sng" algn="ctr">
            <a:solidFill>
              <a:schemeClr val="tx1"/>
            </a:solidFill>
            <a:prstDash val="solid"/>
            <a:round/>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l">
              <a:defRPr/>
            </a:pPr>
            <a:endParaRPr lang="en-US">
              <a:solidFill>
                <a:srgbClr val="000000"/>
              </a:solidFill>
              <a:latin typeface="Calibri" charset="0"/>
              <a:ea typeface="ヒラギノ角ゴ Pro W3" charset="0"/>
              <a:cs typeface="ヒラギノ角ゴ Pro W3" charset="0"/>
            </a:endParaRPr>
          </a:p>
        </p:txBody>
      </p:sp>
      <p:sp>
        <p:nvSpPr>
          <p:cNvPr id="29" name="TextBox 156"/>
          <p:cNvSpPr txBox="1">
            <a:spLocks noChangeArrowheads="1"/>
          </p:cNvSpPr>
          <p:nvPr/>
        </p:nvSpPr>
        <p:spPr bwMode="auto">
          <a:xfrm>
            <a:off x="4892845" y="4115092"/>
            <a:ext cx="30008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l" eaLnBrk="1" hangingPunct="1"/>
            <a:r>
              <a:rPr lang="en-US" sz="1800" b="1" dirty="0">
                <a:latin typeface="Calibri" charset="0"/>
                <a:cs typeface="Arial" charset="0"/>
              </a:rPr>
              <a:t>*</a:t>
            </a:r>
          </a:p>
        </p:txBody>
      </p:sp>
      <p:sp>
        <p:nvSpPr>
          <p:cNvPr id="30" name="TextBox 29"/>
          <p:cNvSpPr txBox="1"/>
          <p:nvPr/>
        </p:nvSpPr>
        <p:spPr>
          <a:xfrm rot="16200000">
            <a:off x="4787102" y="4373739"/>
            <a:ext cx="1242649" cy="338554"/>
          </a:xfrm>
          <a:prstGeom prst="rect">
            <a:avLst/>
          </a:prstGeom>
          <a:noFill/>
        </p:spPr>
        <p:txBody>
          <a:bodyPr wrap="none" rtlCol="0">
            <a:spAutoFit/>
          </a:bodyPr>
          <a:lstStyle/>
          <a:p>
            <a:r>
              <a:rPr lang="en-US" smtClean="0"/>
              <a:t>Susceptible</a:t>
            </a:r>
            <a:endParaRPr lang="en-US"/>
          </a:p>
        </p:txBody>
      </p:sp>
      <p:sp>
        <p:nvSpPr>
          <p:cNvPr id="31" name="TextBox 30"/>
          <p:cNvSpPr txBox="1"/>
          <p:nvPr/>
        </p:nvSpPr>
        <p:spPr>
          <a:xfrm rot="16200000">
            <a:off x="4544661" y="3580215"/>
            <a:ext cx="968535" cy="338554"/>
          </a:xfrm>
          <a:prstGeom prst="rect">
            <a:avLst/>
          </a:prstGeom>
          <a:noFill/>
        </p:spPr>
        <p:txBody>
          <a:bodyPr wrap="none" rtlCol="0">
            <a:spAutoFit/>
          </a:bodyPr>
          <a:lstStyle/>
          <a:p>
            <a:r>
              <a:rPr lang="en-US" smtClean="0"/>
              <a:t>Resilient</a:t>
            </a:r>
            <a:endParaRPr lang="en-US"/>
          </a:p>
        </p:txBody>
      </p:sp>
      <p:sp>
        <p:nvSpPr>
          <p:cNvPr id="32" name="TextBox 31"/>
          <p:cNvSpPr txBox="1"/>
          <p:nvPr/>
        </p:nvSpPr>
        <p:spPr>
          <a:xfrm rot="16200000">
            <a:off x="3537213" y="2136048"/>
            <a:ext cx="1399742" cy="836126"/>
          </a:xfrm>
          <a:prstGeom prst="rect">
            <a:avLst/>
          </a:prstGeom>
          <a:noFill/>
        </p:spPr>
        <p:txBody>
          <a:bodyPr wrap="none" rtlCol="0">
            <a:spAutoFit/>
          </a:bodyPr>
          <a:lstStyle/>
          <a:p>
            <a:pPr algn="l">
              <a:lnSpc>
                <a:spcPts val="2880"/>
              </a:lnSpc>
            </a:pPr>
            <a:r>
              <a:rPr lang="en-US" sz="1400" dirty="0" smtClean="0"/>
              <a:t>Normal rearing</a:t>
            </a:r>
          </a:p>
          <a:p>
            <a:pPr algn="l">
              <a:lnSpc>
                <a:spcPts val="2880"/>
              </a:lnSpc>
            </a:pPr>
            <a:r>
              <a:rPr lang="en-US" sz="1400" dirty="0" smtClean="0">
                <a:solidFill>
                  <a:srgbClr val="FF0000"/>
                </a:solidFill>
              </a:rPr>
              <a:t>Early life stress</a:t>
            </a:r>
          </a:p>
        </p:txBody>
      </p:sp>
      <p:sp>
        <p:nvSpPr>
          <p:cNvPr id="34" name="TextBox 33"/>
          <p:cNvSpPr txBox="1"/>
          <p:nvPr/>
        </p:nvSpPr>
        <p:spPr>
          <a:xfrm>
            <a:off x="3864326" y="5165078"/>
            <a:ext cx="808235" cy="584775"/>
          </a:xfrm>
          <a:prstGeom prst="rect">
            <a:avLst/>
          </a:prstGeom>
          <a:noFill/>
        </p:spPr>
        <p:txBody>
          <a:bodyPr wrap="none" rtlCol="0">
            <a:spAutoFit/>
          </a:bodyPr>
          <a:lstStyle/>
          <a:p>
            <a:pPr algn="ctr"/>
            <a:r>
              <a:rPr lang="en-US" dirty="0" smtClean="0">
                <a:latin typeface="Arial Narrow" charset="0"/>
                <a:ea typeface="Arial Narrow" charset="0"/>
                <a:cs typeface="Arial Narrow" charset="0"/>
              </a:rPr>
              <a:t>No adult</a:t>
            </a:r>
          </a:p>
          <a:p>
            <a:pPr algn="ctr"/>
            <a:r>
              <a:rPr lang="en-US" dirty="0" smtClean="0">
                <a:latin typeface="Arial Narrow" charset="0"/>
                <a:ea typeface="Arial Narrow" charset="0"/>
                <a:cs typeface="Arial Narrow" charset="0"/>
              </a:rPr>
              <a:t>stress</a:t>
            </a:r>
            <a:endParaRPr lang="en-US" dirty="0">
              <a:latin typeface="Arial Narrow" charset="0"/>
              <a:ea typeface="Arial Narrow" charset="0"/>
              <a:cs typeface="Arial Narrow" charset="0"/>
            </a:endParaRPr>
          </a:p>
        </p:txBody>
      </p:sp>
      <p:cxnSp>
        <p:nvCxnSpPr>
          <p:cNvPr id="35" name="Straight Connector 34"/>
          <p:cNvCxnSpPr/>
          <p:nvPr/>
        </p:nvCxnSpPr>
        <p:spPr>
          <a:xfrm flipV="1">
            <a:off x="3725591" y="5099341"/>
            <a:ext cx="2008374" cy="3337"/>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4308474" y="4993016"/>
            <a:ext cx="280403" cy="101009"/>
          </a:xfrm>
          <a:prstGeom prst="rect">
            <a:avLst/>
          </a:prstGeom>
          <a:solidFill>
            <a:srgbClr val="FFFF00"/>
          </a:solidFill>
          <a:ln w="12700" cap="flat" cmpd="sng" algn="ctr">
            <a:solidFill>
              <a:schemeClr val="tx1"/>
            </a:solidFill>
            <a:prstDash val="solid"/>
            <a:round/>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l">
              <a:defRPr/>
            </a:pPr>
            <a:endParaRPr lang="en-US" dirty="0">
              <a:solidFill>
                <a:srgbClr val="000000"/>
              </a:solidFill>
              <a:latin typeface="Calibri" charset="0"/>
              <a:ea typeface="ヒラギノ角ゴ Pro W3" charset="0"/>
              <a:cs typeface="ヒラギノ角ゴ Pro W3" charset="0"/>
            </a:endParaRPr>
          </a:p>
        </p:txBody>
      </p:sp>
      <p:sp>
        <p:nvSpPr>
          <p:cNvPr id="38" name="TextBox 37"/>
          <p:cNvSpPr txBox="1"/>
          <p:nvPr/>
        </p:nvSpPr>
        <p:spPr>
          <a:xfrm>
            <a:off x="4816583" y="5170225"/>
            <a:ext cx="838691" cy="830997"/>
          </a:xfrm>
          <a:prstGeom prst="rect">
            <a:avLst/>
          </a:prstGeom>
          <a:noFill/>
        </p:spPr>
        <p:txBody>
          <a:bodyPr wrap="none" rtlCol="0">
            <a:spAutoFit/>
          </a:bodyPr>
          <a:lstStyle/>
          <a:p>
            <a:pPr algn="ctr"/>
            <a:r>
              <a:rPr lang="en-US" dirty="0" smtClean="0">
                <a:latin typeface="Arial Narrow" charset="0"/>
                <a:ea typeface="Arial Narrow" charset="0"/>
                <a:cs typeface="Arial Narrow" charset="0"/>
              </a:rPr>
              <a:t>Exposed</a:t>
            </a:r>
          </a:p>
          <a:p>
            <a:pPr algn="ctr"/>
            <a:r>
              <a:rPr lang="en-US" dirty="0" smtClean="0">
                <a:latin typeface="Arial Narrow" charset="0"/>
                <a:ea typeface="Arial Narrow" charset="0"/>
                <a:cs typeface="Arial Narrow" charset="0"/>
              </a:rPr>
              <a:t>to adult</a:t>
            </a:r>
          </a:p>
          <a:p>
            <a:pPr algn="ctr"/>
            <a:r>
              <a:rPr lang="en-US" dirty="0" smtClean="0">
                <a:latin typeface="Arial Narrow" charset="0"/>
                <a:ea typeface="Arial Narrow" charset="0"/>
                <a:cs typeface="Arial Narrow" charset="0"/>
              </a:rPr>
              <a:t>stress</a:t>
            </a:r>
            <a:endParaRPr lang="en-US" dirty="0">
              <a:latin typeface="Arial Narrow" charset="0"/>
              <a:ea typeface="Arial Narrow" charset="0"/>
              <a:cs typeface="Arial Narrow" charset="0"/>
            </a:endParaRPr>
          </a:p>
        </p:txBody>
      </p:sp>
      <p:sp>
        <p:nvSpPr>
          <p:cNvPr id="39" name="TextBox 38"/>
          <p:cNvSpPr txBox="1"/>
          <p:nvPr/>
        </p:nvSpPr>
        <p:spPr>
          <a:xfrm rot="16200000">
            <a:off x="4498323" y="2140553"/>
            <a:ext cx="1399742" cy="836126"/>
          </a:xfrm>
          <a:prstGeom prst="rect">
            <a:avLst/>
          </a:prstGeom>
          <a:noFill/>
        </p:spPr>
        <p:txBody>
          <a:bodyPr wrap="none" rtlCol="0">
            <a:spAutoFit/>
          </a:bodyPr>
          <a:lstStyle/>
          <a:p>
            <a:pPr algn="l">
              <a:lnSpc>
                <a:spcPts val="2880"/>
              </a:lnSpc>
            </a:pPr>
            <a:r>
              <a:rPr lang="en-US" sz="1400" dirty="0" smtClean="0"/>
              <a:t>Normal rearing</a:t>
            </a:r>
          </a:p>
          <a:p>
            <a:pPr algn="l">
              <a:lnSpc>
                <a:spcPts val="2880"/>
              </a:lnSpc>
            </a:pPr>
            <a:r>
              <a:rPr lang="en-US" sz="1400" dirty="0" smtClean="0">
                <a:solidFill>
                  <a:srgbClr val="FF0000"/>
                </a:solidFill>
              </a:rPr>
              <a:t>Early life stress</a:t>
            </a:r>
          </a:p>
        </p:txBody>
      </p:sp>
      <p:cxnSp>
        <p:nvCxnSpPr>
          <p:cNvPr id="42" name="Straight Connector 41"/>
          <p:cNvCxnSpPr/>
          <p:nvPr/>
        </p:nvCxnSpPr>
        <p:spPr bwMode="auto">
          <a:xfrm>
            <a:off x="5470753" y="3857597"/>
            <a:ext cx="707998" cy="24411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4" name="TextBox 43"/>
          <p:cNvSpPr txBox="1"/>
          <p:nvPr/>
        </p:nvSpPr>
        <p:spPr>
          <a:xfrm>
            <a:off x="6094190" y="3882105"/>
            <a:ext cx="1877838" cy="923330"/>
          </a:xfrm>
          <a:prstGeom prst="rect">
            <a:avLst/>
          </a:prstGeom>
          <a:solidFill>
            <a:schemeClr val="bg1"/>
          </a:solidFill>
        </p:spPr>
        <p:txBody>
          <a:bodyPr wrap="square" rtlCol="0">
            <a:spAutoFit/>
          </a:bodyPr>
          <a:lstStyle/>
          <a:p>
            <a:pPr algn="l"/>
            <a:r>
              <a:rPr lang="en-US" sz="1800" smtClean="0"/>
              <a:t>Developed depression-like syndrome</a:t>
            </a:r>
            <a:endParaRPr lang="en-US" sz="1800" dirty="0"/>
          </a:p>
        </p:txBody>
      </p:sp>
      <p:sp>
        <p:nvSpPr>
          <p:cNvPr id="82" name="Rectangle 81"/>
          <p:cNvSpPr/>
          <p:nvPr/>
        </p:nvSpPr>
        <p:spPr>
          <a:xfrm>
            <a:off x="3923579" y="4993845"/>
            <a:ext cx="269094" cy="100180"/>
          </a:xfrm>
          <a:prstGeom prst="rect">
            <a:avLst/>
          </a:prstGeom>
          <a:solidFill>
            <a:srgbClr val="FFFF00"/>
          </a:solidFill>
          <a:ln w="12700" cap="flat" cmpd="sng" algn="ctr">
            <a:solidFill>
              <a:schemeClr val="tx1"/>
            </a:solidFill>
            <a:prstDash val="solid"/>
            <a:round/>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l">
              <a:defRPr/>
            </a:pPr>
            <a:endParaRPr lang="en-US">
              <a:solidFill>
                <a:srgbClr val="000000"/>
              </a:solidFill>
              <a:latin typeface="Calibri" charset="0"/>
              <a:ea typeface="ヒラギノ角ゴ Pro W3" charset="0"/>
              <a:cs typeface="ヒラギノ角ゴ Pro W3" charset="0"/>
            </a:endParaRPr>
          </a:p>
        </p:txBody>
      </p:sp>
      <p:pic>
        <p:nvPicPr>
          <p:cNvPr id="83" name="Picture 8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12957" y="1600200"/>
            <a:ext cx="3140985" cy="4840398"/>
          </a:xfrm>
          <a:prstGeom prst="rect">
            <a:avLst/>
          </a:prstGeom>
        </p:spPr>
      </p:pic>
      <p:sp>
        <p:nvSpPr>
          <p:cNvPr id="85" name="TextBox 84"/>
          <p:cNvSpPr txBox="1"/>
          <p:nvPr/>
        </p:nvSpPr>
        <p:spPr>
          <a:xfrm>
            <a:off x="1524000" y="3183741"/>
            <a:ext cx="1877838" cy="923330"/>
          </a:xfrm>
          <a:prstGeom prst="rect">
            <a:avLst/>
          </a:prstGeom>
          <a:solidFill>
            <a:schemeClr val="bg1"/>
          </a:solidFill>
        </p:spPr>
        <p:txBody>
          <a:bodyPr wrap="square" rtlCol="0">
            <a:spAutoFit/>
          </a:bodyPr>
          <a:lstStyle/>
          <a:p>
            <a:pPr algn="l"/>
            <a:r>
              <a:rPr lang="en-US" sz="1800" dirty="0" smtClean="0"/>
              <a:t>Percent of mice with depression-like syndrome</a:t>
            </a:r>
            <a:endParaRPr lang="en-US" sz="1800" dirty="0"/>
          </a:p>
        </p:txBody>
      </p:sp>
      <p:sp>
        <p:nvSpPr>
          <p:cNvPr id="37" name="Rectangle 36"/>
          <p:cNvSpPr/>
          <p:nvPr/>
        </p:nvSpPr>
        <p:spPr bwMode="auto">
          <a:xfrm>
            <a:off x="1295400" y="1635576"/>
            <a:ext cx="6676628" cy="480502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Helvetica" pitchFamily="36" charset="0"/>
            </a:endParaRPr>
          </a:p>
        </p:txBody>
      </p:sp>
    </p:spTree>
    <p:extLst>
      <p:ext uri="{BB962C8B-B14F-4D97-AF65-F5344CB8AC3E}">
        <p14:creationId xmlns:p14="http://schemas.microsoft.com/office/powerpoint/2010/main" val="104741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93666" y="2768586"/>
            <a:ext cx="4017255" cy="646331"/>
          </a:xfrm>
          <a:prstGeom prst="rect">
            <a:avLst/>
          </a:prstGeom>
          <a:noFill/>
        </p:spPr>
        <p:txBody>
          <a:bodyPr wrap="none" rtlCol="0">
            <a:spAutoFit/>
          </a:bodyPr>
          <a:lstStyle/>
          <a:p>
            <a:r>
              <a:rPr lang="en-US" sz="1800" b="1" smtClean="0">
                <a:solidFill>
                  <a:srgbClr val="000000"/>
                </a:solidFill>
              </a:rPr>
              <a:t>Within a </a:t>
            </a:r>
            <a:r>
              <a:rPr lang="en-US" sz="1800" b="1" dirty="0">
                <a:solidFill>
                  <a:srgbClr val="000000"/>
                </a:solidFill>
              </a:rPr>
              <a:t>Key Mood Region in Brain</a:t>
            </a:r>
          </a:p>
          <a:p>
            <a:endParaRPr lang="en-US" sz="1800" dirty="0">
              <a:solidFill>
                <a:srgbClr val="000000"/>
              </a:solidFill>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0" flipH="1">
            <a:off x="2030013" y="1688057"/>
            <a:ext cx="1036068" cy="4334093"/>
          </a:xfrm>
          <a:prstGeom prst="rect">
            <a:avLst/>
          </a:prstGeom>
        </p:spPr>
      </p:pic>
      <p:sp>
        <p:nvSpPr>
          <p:cNvPr id="5" name="Up Arrow 4"/>
          <p:cNvSpPr/>
          <p:nvPr/>
        </p:nvSpPr>
        <p:spPr bwMode="auto">
          <a:xfrm>
            <a:off x="1173499" y="4606322"/>
            <a:ext cx="152400" cy="228600"/>
          </a:xfrm>
          <a:prstGeom prst="up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Helvetica" pitchFamily="36" charset="0"/>
            </a:endParaRPr>
          </a:p>
        </p:txBody>
      </p:sp>
      <p:sp>
        <p:nvSpPr>
          <p:cNvPr id="6" name="Up Arrow 5"/>
          <p:cNvSpPr/>
          <p:nvPr/>
        </p:nvSpPr>
        <p:spPr bwMode="auto">
          <a:xfrm flipV="1">
            <a:off x="1173499" y="4916681"/>
            <a:ext cx="152400" cy="228600"/>
          </a:xfrm>
          <a:prstGeom prst="up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Helvetica" pitchFamily="36" charset="0"/>
            </a:endParaRPr>
          </a:p>
        </p:txBody>
      </p:sp>
      <p:sp>
        <p:nvSpPr>
          <p:cNvPr id="8" name="TextBox 7"/>
          <p:cNvSpPr txBox="1"/>
          <p:nvPr/>
        </p:nvSpPr>
        <p:spPr>
          <a:xfrm>
            <a:off x="1325899" y="4575562"/>
            <a:ext cx="2139496" cy="682238"/>
          </a:xfrm>
          <a:prstGeom prst="rect">
            <a:avLst/>
          </a:prstGeom>
          <a:noFill/>
        </p:spPr>
        <p:txBody>
          <a:bodyPr wrap="none" rtlCol="0">
            <a:spAutoFit/>
          </a:bodyPr>
          <a:lstStyle/>
          <a:p>
            <a:pPr algn="l">
              <a:lnSpc>
                <a:spcPts val="2300"/>
              </a:lnSpc>
            </a:pPr>
            <a:r>
              <a:rPr lang="en-US" b="1" dirty="0" smtClean="0">
                <a:solidFill>
                  <a:srgbClr val="000000"/>
                </a:solidFill>
              </a:rPr>
              <a:t>= </a:t>
            </a:r>
            <a:r>
              <a:rPr lang="en-US" b="1" dirty="0" smtClean="0">
                <a:ln>
                  <a:solidFill>
                    <a:srgbClr val="000000"/>
                  </a:solidFill>
                </a:ln>
                <a:solidFill>
                  <a:srgbClr val="FFFF00"/>
                </a:solidFill>
                <a:latin typeface="Arial"/>
                <a:cs typeface="Arial"/>
              </a:rPr>
              <a:t>Genes Turned On</a:t>
            </a:r>
          </a:p>
          <a:p>
            <a:pPr algn="l">
              <a:lnSpc>
                <a:spcPts val="2300"/>
              </a:lnSpc>
            </a:pPr>
            <a:r>
              <a:rPr lang="en-US" b="1" dirty="0" smtClean="0">
                <a:solidFill>
                  <a:srgbClr val="000000"/>
                </a:solidFill>
              </a:rPr>
              <a:t>= </a:t>
            </a:r>
            <a:r>
              <a:rPr lang="en-US" b="1" dirty="0" smtClean="0">
                <a:solidFill>
                  <a:srgbClr val="2937D1"/>
                </a:solidFill>
              </a:rPr>
              <a:t>Genes Turned Off</a:t>
            </a:r>
            <a:endParaRPr lang="en-US" b="1" dirty="0">
              <a:solidFill>
                <a:srgbClr val="2937D1"/>
              </a:solidFill>
            </a:endParaRPr>
          </a:p>
        </p:txBody>
      </p:sp>
      <p:sp>
        <p:nvSpPr>
          <p:cNvPr id="10" name="TextBox 9"/>
          <p:cNvSpPr txBox="1"/>
          <p:nvPr/>
        </p:nvSpPr>
        <p:spPr>
          <a:xfrm>
            <a:off x="4748764" y="3325045"/>
            <a:ext cx="4119454" cy="389979"/>
          </a:xfrm>
          <a:prstGeom prst="rect">
            <a:avLst/>
          </a:prstGeom>
          <a:noFill/>
        </p:spPr>
        <p:txBody>
          <a:bodyPr wrap="square" rtlCol="0">
            <a:spAutoFit/>
          </a:bodyPr>
          <a:lstStyle/>
          <a:p>
            <a:pPr algn="l">
              <a:lnSpc>
                <a:spcPts val="2620"/>
              </a:lnSpc>
            </a:pPr>
            <a:r>
              <a:rPr lang="en-US" b="1" dirty="0" smtClean="0">
                <a:solidFill>
                  <a:srgbClr val="000000"/>
                </a:solidFill>
                <a:latin typeface="Arial Narrow" charset="0"/>
                <a:ea typeface="Arial Narrow" charset="0"/>
                <a:cs typeface="Arial Narrow" charset="0"/>
              </a:rPr>
              <a:t>Gene expression in a mouse after </a:t>
            </a:r>
            <a:r>
              <a:rPr lang="en-US" b="1" dirty="0" smtClean="0">
                <a:solidFill>
                  <a:srgbClr val="FF0000"/>
                </a:solidFill>
                <a:latin typeface="Arial Narrow" charset="0"/>
                <a:ea typeface="Arial Narrow" charset="0"/>
                <a:cs typeface="Arial Narrow" charset="0"/>
              </a:rPr>
              <a:t>early life stress</a:t>
            </a:r>
            <a:endParaRPr lang="en-US" b="1" dirty="0" smtClean="0">
              <a:solidFill>
                <a:srgbClr val="FF0000"/>
              </a:solidFill>
              <a:latin typeface="Chiller" panose="04020404031007020602" pitchFamily="82" charset="0"/>
              <a:ea typeface="Arial Narrow" charset="0"/>
              <a:cs typeface="Arial Narrow" charset="0"/>
            </a:endParaRPr>
          </a:p>
        </p:txBody>
      </p:sp>
      <p:sp>
        <p:nvSpPr>
          <p:cNvPr id="11" name="TextBox 10"/>
          <p:cNvSpPr txBox="1"/>
          <p:nvPr/>
        </p:nvSpPr>
        <p:spPr>
          <a:xfrm>
            <a:off x="4748764" y="3819095"/>
            <a:ext cx="4166636" cy="584775"/>
          </a:xfrm>
          <a:prstGeom prst="rect">
            <a:avLst/>
          </a:prstGeom>
          <a:noFill/>
        </p:spPr>
        <p:txBody>
          <a:bodyPr wrap="square" rtlCol="0">
            <a:spAutoFit/>
          </a:bodyPr>
          <a:lstStyle/>
          <a:p>
            <a:pPr algn="l"/>
            <a:r>
              <a:rPr lang="en-US" b="1" dirty="0" smtClean="0">
                <a:solidFill>
                  <a:srgbClr val="000000"/>
                </a:solidFill>
                <a:latin typeface="Arial Narrow" panose="020B0606020202030204" pitchFamily="34" charset="0"/>
              </a:rPr>
              <a:t>Gene expression in </a:t>
            </a:r>
            <a:r>
              <a:rPr lang="en-US" b="1" smtClean="0">
                <a:solidFill>
                  <a:srgbClr val="000000"/>
                </a:solidFill>
                <a:latin typeface="Arial Narrow" panose="020B0606020202030204" pitchFamily="34" charset="0"/>
              </a:rPr>
              <a:t>a normal-reared mouse </a:t>
            </a:r>
            <a:r>
              <a:rPr lang="en-US" b="1" dirty="0" smtClean="0">
                <a:solidFill>
                  <a:srgbClr val="000000"/>
                </a:solidFill>
                <a:latin typeface="Arial Narrow" panose="020B0606020202030204" pitchFamily="34" charset="0"/>
              </a:rPr>
              <a:t>in a </a:t>
            </a:r>
            <a:r>
              <a:rPr lang="en-US" b="1" smtClean="0">
                <a:solidFill>
                  <a:srgbClr val="000000"/>
                </a:solidFill>
                <a:latin typeface="Arial Narrow" panose="020B0606020202030204" pitchFamily="34" charset="0"/>
              </a:rPr>
              <a:t>depression-like state due to adult stress</a:t>
            </a:r>
            <a:endParaRPr lang="en-US" b="1" dirty="0">
              <a:solidFill>
                <a:srgbClr val="000000"/>
              </a:solidFill>
              <a:latin typeface="Arial Narrow" panose="020B0606020202030204" pitchFamily="34" charset="0"/>
            </a:endParaRPr>
          </a:p>
        </p:txBody>
      </p:sp>
      <p:sp>
        <p:nvSpPr>
          <p:cNvPr id="2" name="Rectangle 1"/>
          <p:cNvSpPr/>
          <p:nvPr/>
        </p:nvSpPr>
        <p:spPr>
          <a:xfrm>
            <a:off x="304800" y="188893"/>
            <a:ext cx="8534400" cy="954107"/>
          </a:xfrm>
          <a:prstGeom prst="rect">
            <a:avLst/>
          </a:prstGeom>
        </p:spPr>
        <p:txBody>
          <a:bodyPr wrap="square">
            <a:spAutoFit/>
          </a:bodyPr>
          <a:lstStyle/>
          <a:p>
            <a:pPr algn="ctr"/>
            <a:r>
              <a:rPr lang="en-US" sz="2800" b="1" dirty="0" smtClean="0">
                <a:solidFill>
                  <a:srgbClr val="00389A"/>
                </a:solidFill>
              </a:rPr>
              <a:t>Uncovering What Is Happening </a:t>
            </a:r>
          </a:p>
          <a:p>
            <a:pPr algn="ctr"/>
            <a:r>
              <a:rPr lang="en-US" sz="2800" b="1" i="1" dirty="0" smtClean="0">
                <a:solidFill>
                  <a:srgbClr val="00389A"/>
                </a:solidFill>
              </a:rPr>
              <a:t>Inside</a:t>
            </a:r>
            <a:r>
              <a:rPr lang="en-US" sz="2800" b="1" dirty="0" smtClean="0">
                <a:solidFill>
                  <a:srgbClr val="00389A"/>
                </a:solidFill>
              </a:rPr>
              <a:t> the Cell to Individual Genes </a:t>
            </a:r>
            <a:endParaRPr lang="en-US" sz="2800" b="1" dirty="0">
              <a:solidFill>
                <a:srgbClr val="00389A"/>
              </a:solidFill>
            </a:endParaRPr>
          </a:p>
        </p:txBody>
      </p:sp>
      <p:sp>
        <p:nvSpPr>
          <p:cNvPr id="7" name="TextBox 6"/>
          <p:cNvSpPr txBox="1"/>
          <p:nvPr/>
        </p:nvSpPr>
        <p:spPr>
          <a:xfrm>
            <a:off x="152400" y="1418729"/>
            <a:ext cx="8686800" cy="1107996"/>
          </a:xfrm>
          <a:prstGeom prst="rect">
            <a:avLst/>
          </a:prstGeom>
          <a:noFill/>
        </p:spPr>
        <p:txBody>
          <a:bodyPr wrap="square" rtlCol="0">
            <a:spAutoFit/>
          </a:bodyPr>
          <a:lstStyle/>
          <a:p>
            <a:pPr algn="l"/>
            <a:r>
              <a:rPr lang="en-US" sz="2200" dirty="0" smtClean="0">
                <a:ea typeface="Helvetica" charset="0"/>
                <a:cs typeface="Helvetica" charset="0"/>
              </a:rPr>
              <a:t>Using a major advance in technology called RNA-sequencing: </a:t>
            </a:r>
          </a:p>
          <a:p>
            <a:pPr algn="l"/>
            <a:r>
              <a:rPr lang="en-US" sz="2200" dirty="0" smtClean="0">
                <a:ea typeface="Helvetica" charset="0"/>
                <a:cs typeface="Helvetica" charset="0"/>
              </a:rPr>
              <a:t>Much like a </a:t>
            </a:r>
            <a:r>
              <a:rPr lang="en-US" sz="2200" b="1" dirty="0" smtClean="0">
                <a:ea typeface="Helvetica" charset="0"/>
                <a:cs typeface="Helvetica" charset="0"/>
              </a:rPr>
              <a:t>time lapse photo </a:t>
            </a:r>
            <a:r>
              <a:rPr lang="en-US" sz="2200" dirty="0" smtClean="0">
                <a:ea typeface="Helvetica" charset="0"/>
                <a:cs typeface="Helvetica" charset="0"/>
              </a:rPr>
              <a:t>of all the genes switching </a:t>
            </a:r>
            <a:r>
              <a:rPr lang="en-US" sz="2200" dirty="0" smtClean="0">
                <a:solidFill>
                  <a:srgbClr val="25BA0D"/>
                </a:solidFill>
                <a:ea typeface="Helvetica" charset="0"/>
                <a:cs typeface="Helvetica" charset="0"/>
              </a:rPr>
              <a:t>ON</a:t>
            </a:r>
            <a:r>
              <a:rPr lang="en-US" sz="2200" dirty="0" smtClean="0">
                <a:ea typeface="Helvetica" charset="0"/>
                <a:cs typeface="Helvetica" charset="0"/>
              </a:rPr>
              <a:t> or </a:t>
            </a:r>
            <a:r>
              <a:rPr lang="en-US" sz="2200" dirty="0" smtClean="0">
                <a:solidFill>
                  <a:srgbClr val="FF0000"/>
                </a:solidFill>
                <a:ea typeface="Helvetica" charset="0"/>
                <a:cs typeface="Helvetica" charset="0"/>
              </a:rPr>
              <a:t>OFF </a:t>
            </a:r>
            <a:endParaRPr lang="en-US" sz="2200" dirty="0">
              <a:solidFill>
                <a:srgbClr val="FF0000"/>
              </a:solidFill>
              <a:ea typeface="Helvetica" charset="0"/>
              <a:cs typeface="Helvetica" charset="0"/>
            </a:endParaRPr>
          </a:p>
          <a:p>
            <a:pPr algn="l"/>
            <a:r>
              <a:rPr lang="en-US" sz="2200" dirty="0" smtClean="0">
                <a:ea typeface="Helvetica" charset="0"/>
                <a:cs typeface="Helvetica" charset="0"/>
              </a:rPr>
              <a:t>as a result of early life stress.</a:t>
            </a:r>
          </a:p>
        </p:txBody>
      </p:sp>
      <p:sp>
        <p:nvSpPr>
          <p:cNvPr id="9" name="TextBox 8"/>
          <p:cNvSpPr txBox="1"/>
          <p:nvPr/>
        </p:nvSpPr>
        <p:spPr>
          <a:xfrm>
            <a:off x="304800" y="5638800"/>
            <a:ext cx="8405037" cy="769441"/>
          </a:xfrm>
          <a:prstGeom prst="rect">
            <a:avLst/>
          </a:prstGeom>
          <a:noFill/>
        </p:spPr>
        <p:txBody>
          <a:bodyPr wrap="square" rtlCol="0">
            <a:spAutoFit/>
          </a:bodyPr>
          <a:lstStyle/>
          <a:p>
            <a:pPr algn="ctr"/>
            <a:r>
              <a:rPr lang="en-US" sz="2200" dirty="0" smtClean="0"/>
              <a:t>Early life stress causes a mouse to resemble a mouse in a depressed-like state.</a:t>
            </a:r>
            <a:endParaRPr lang="en-US" sz="2200" dirty="0"/>
          </a:p>
        </p:txBody>
      </p:sp>
      <p:sp>
        <p:nvSpPr>
          <p:cNvPr id="12" name="Rectangle 11"/>
          <p:cNvSpPr/>
          <p:nvPr/>
        </p:nvSpPr>
        <p:spPr bwMode="auto">
          <a:xfrm>
            <a:off x="228600" y="2722260"/>
            <a:ext cx="8686800" cy="2687939"/>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Helvetica" pitchFamily="36" charset="0"/>
            </a:endParaRPr>
          </a:p>
        </p:txBody>
      </p:sp>
    </p:spTree>
    <p:extLst>
      <p:ext uri="{BB962C8B-B14F-4D97-AF65-F5344CB8AC3E}">
        <p14:creationId xmlns:p14="http://schemas.microsoft.com/office/powerpoint/2010/main" val="938791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450062"/>
            <a:ext cx="4267200" cy="4493538"/>
          </a:xfrm>
          <a:prstGeom prst="rect">
            <a:avLst/>
          </a:prstGeom>
        </p:spPr>
        <p:txBody>
          <a:bodyPr wrap="square">
            <a:spAutoFit/>
          </a:bodyPr>
          <a:lstStyle/>
          <a:p>
            <a:pPr algn="l"/>
            <a:r>
              <a:rPr lang="en-US" sz="2200" dirty="0" smtClean="0"/>
              <a:t>Mice stressed early in life have part of the genetic pattern of depression, but they do </a:t>
            </a:r>
            <a:r>
              <a:rPr lang="en-US" sz="2200" dirty="0"/>
              <a:t>not </a:t>
            </a:r>
            <a:r>
              <a:rPr lang="en-US" sz="2200" dirty="0" smtClean="0"/>
              <a:t>appear depressed. </a:t>
            </a:r>
            <a:endParaRPr lang="en-US" sz="2200" dirty="0"/>
          </a:p>
          <a:p>
            <a:pPr algn="l"/>
            <a:endParaRPr lang="en-US" sz="2200" dirty="0"/>
          </a:p>
          <a:p>
            <a:pPr algn="l"/>
            <a:r>
              <a:rPr lang="en-US" sz="2200" dirty="0" smtClean="0"/>
              <a:t>The early life stress </a:t>
            </a:r>
            <a:r>
              <a:rPr lang="en-US" sz="2200" u="sng" dirty="0" smtClean="0"/>
              <a:t>primes</a:t>
            </a:r>
            <a:r>
              <a:rPr lang="en-US" sz="2200" dirty="0" smtClean="0"/>
              <a:t> </a:t>
            </a:r>
            <a:r>
              <a:rPr lang="en-US" sz="2200" dirty="0"/>
              <a:t>the </a:t>
            </a:r>
            <a:r>
              <a:rPr lang="en-US" sz="2200" dirty="0" smtClean="0"/>
              <a:t>genes, such that they are more likely to break if pushed later in life.</a:t>
            </a:r>
          </a:p>
          <a:p>
            <a:pPr algn="l"/>
            <a:endParaRPr lang="en-US" sz="2200" dirty="0"/>
          </a:p>
          <a:p>
            <a:pPr algn="l"/>
            <a:r>
              <a:rPr lang="en-US" sz="2200" dirty="0" smtClean="0"/>
              <a:t>How do we find the genes that are </a:t>
            </a:r>
            <a:r>
              <a:rPr lang="en-US" sz="2200" dirty="0"/>
              <a:t>responsible for this </a:t>
            </a:r>
            <a:r>
              <a:rPr lang="en-US" sz="2200" dirty="0" smtClean="0"/>
              <a:t>priming toward depression?</a:t>
            </a:r>
            <a:endParaRPr lang="en-US" sz="2200"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76800" y="1295400"/>
            <a:ext cx="3352800" cy="5332485"/>
          </a:xfrm>
          <a:prstGeom prst="rect">
            <a:avLst/>
          </a:prstGeom>
        </p:spPr>
      </p:pic>
      <p:sp>
        <p:nvSpPr>
          <p:cNvPr id="4" name="Rectangle 3"/>
          <p:cNvSpPr/>
          <p:nvPr/>
        </p:nvSpPr>
        <p:spPr>
          <a:xfrm>
            <a:off x="304800" y="152400"/>
            <a:ext cx="8534400" cy="954107"/>
          </a:xfrm>
          <a:prstGeom prst="rect">
            <a:avLst/>
          </a:prstGeom>
        </p:spPr>
        <p:txBody>
          <a:bodyPr wrap="square">
            <a:spAutoFit/>
          </a:bodyPr>
          <a:lstStyle/>
          <a:p>
            <a:pPr algn="ctr"/>
            <a:r>
              <a:rPr lang="en-US" sz="2800" b="1" dirty="0" smtClean="0">
                <a:solidFill>
                  <a:srgbClr val="00389A"/>
                </a:solidFill>
              </a:rPr>
              <a:t>Early Life Stress Primes Genes in the Brain to Increase Vulnerability to Stress Later in Life</a:t>
            </a:r>
            <a:endParaRPr lang="en-US" sz="2800" b="1" dirty="0">
              <a:solidFill>
                <a:srgbClr val="00389A"/>
              </a:solidFill>
            </a:endParaRPr>
          </a:p>
        </p:txBody>
      </p:sp>
    </p:spTree>
    <p:extLst>
      <p:ext uri="{BB962C8B-B14F-4D97-AF65-F5344CB8AC3E}">
        <p14:creationId xmlns:p14="http://schemas.microsoft.com/office/powerpoint/2010/main" val="3584047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91286"/>
            <a:ext cx="8610600" cy="769441"/>
          </a:xfrm>
          <a:prstGeom prst="rect">
            <a:avLst/>
          </a:prstGeom>
          <a:noFill/>
        </p:spPr>
        <p:txBody>
          <a:bodyPr wrap="square" rtlCol="0">
            <a:spAutoFit/>
          </a:bodyPr>
          <a:lstStyle/>
          <a:p>
            <a:pPr algn="l"/>
            <a:r>
              <a:rPr lang="en-US" sz="2200" dirty="0" smtClean="0">
                <a:solidFill>
                  <a:srgbClr val="000000"/>
                </a:solidFill>
              </a:rPr>
              <a:t>We used advanced bioinformatics at HDRF’s data center, which is shared by all Depression Task Force laboratories.</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3104330"/>
            <a:ext cx="4225141" cy="2636968"/>
          </a:xfrm>
          <a:prstGeom prst="rect">
            <a:avLst/>
          </a:prstGeom>
        </p:spPr>
      </p:pic>
      <p:sp>
        <p:nvSpPr>
          <p:cNvPr id="4" name="TextBox 3"/>
          <p:cNvSpPr txBox="1"/>
          <p:nvPr/>
        </p:nvSpPr>
        <p:spPr>
          <a:xfrm>
            <a:off x="4976036" y="2667000"/>
            <a:ext cx="3810001" cy="3816429"/>
          </a:xfrm>
          <a:prstGeom prst="rect">
            <a:avLst/>
          </a:prstGeom>
          <a:noFill/>
        </p:spPr>
        <p:txBody>
          <a:bodyPr wrap="square" rtlCol="0">
            <a:spAutoFit/>
          </a:bodyPr>
          <a:lstStyle/>
          <a:p>
            <a:pPr algn="l"/>
            <a:r>
              <a:rPr lang="en-US" sz="2200" dirty="0">
                <a:solidFill>
                  <a:srgbClr val="000000"/>
                </a:solidFill>
              </a:rPr>
              <a:t>Read-outs revealed that a single, novel gene, OTX2</a:t>
            </a:r>
            <a:r>
              <a:rPr lang="en-US" sz="2200" i="1" dirty="0">
                <a:solidFill>
                  <a:srgbClr val="000000"/>
                </a:solidFill>
              </a:rPr>
              <a:t>, might be responsible </a:t>
            </a:r>
            <a:r>
              <a:rPr lang="en-US" sz="2200" dirty="0">
                <a:solidFill>
                  <a:srgbClr val="000000"/>
                </a:solidFill>
              </a:rPr>
              <a:t>for </a:t>
            </a:r>
            <a:r>
              <a:rPr lang="en-US" sz="2200" dirty="0" smtClean="0">
                <a:solidFill>
                  <a:srgbClr val="000000"/>
                </a:solidFill>
              </a:rPr>
              <a:t>much of the </a:t>
            </a:r>
            <a:r>
              <a:rPr lang="en-US" sz="2200" dirty="0">
                <a:solidFill>
                  <a:srgbClr val="000000"/>
                </a:solidFill>
              </a:rPr>
              <a:t>shared gene activity </a:t>
            </a:r>
            <a:r>
              <a:rPr lang="en-US" sz="2200" dirty="0" smtClean="0">
                <a:solidFill>
                  <a:srgbClr val="000000"/>
                </a:solidFill>
              </a:rPr>
              <a:t>between mice stressed early in life </a:t>
            </a:r>
            <a:r>
              <a:rPr lang="en-US" sz="2200" dirty="0">
                <a:solidFill>
                  <a:srgbClr val="000000"/>
                </a:solidFill>
              </a:rPr>
              <a:t>and </a:t>
            </a:r>
            <a:r>
              <a:rPr lang="en-US" sz="2200" dirty="0" smtClean="0">
                <a:solidFill>
                  <a:srgbClr val="000000"/>
                </a:solidFill>
              </a:rPr>
              <a:t>those with a depression-like syndrome. </a:t>
            </a:r>
            <a:endParaRPr lang="en-US" sz="2200" dirty="0">
              <a:solidFill>
                <a:srgbClr val="000000"/>
              </a:solidFill>
            </a:endParaRPr>
          </a:p>
          <a:p>
            <a:pPr algn="l"/>
            <a:endParaRPr lang="en-US" sz="2200" dirty="0" smtClean="0">
              <a:solidFill>
                <a:srgbClr val="000000"/>
              </a:solidFill>
            </a:endParaRPr>
          </a:p>
          <a:p>
            <a:pPr algn="l"/>
            <a:r>
              <a:rPr lang="en-US" sz="2200" dirty="0" smtClean="0">
                <a:solidFill>
                  <a:srgbClr val="000000"/>
                </a:solidFill>
              </a:rPr>
              <a:t>We </a:t>
            </a:r>
            <a:r>
              <a:rPr lang="en-US" sz="2200" dirty="0">
                <a:solidFill>
                  <a:srgbClr val="000000"/>
                </a:solidFill>
              </a:rPr>
              <a:t>went back to the lab to </a:t>
            </a:r>
            <a:r>
              <a:rPr lang="en-US" sz="2200" dirty="0" smtClean="0">
                <a:solidFill>
                  <a:srgbClr val="000000"/>
                </a:solidFill>
              </a:rPr>
              <a:t>test this prediction</a:t>
            </a:r>
            <a:r>
              <a:rPr lang="en-US" sz="2200" dirty="0">
                <a:solidFill>
                  <a:srgbClr val="000000"/>
                </a:solidFill>
              </a:rPr>
              <a:t>.</a:t>
            </a:r>
          </a:p>
        </p:txBody>
      </p:sp>
      <p:sp>
        <p:nvSpPr>
          <p:cNvPr id="5" name="TextBox 4"/>
          <p:cNvSpPr txBox="1"/>
          <p:nvPr/>
        </p:nvSpPr>
        <p:spPr>
          <a:xfrm>
            <a:off x="81447" y="381000"/>
            <a:ext cx="8896987" cy="523220"/>
          </a:xfrm>
          <a:prstGeom prst="rect">
            <a:avLst/>
          </a:prstGeom>
          <a:noFill/>
        </p:spPr>
        <p:txBody>
          <a:bodyPr wrap="none" rtlCol="0">
            <a:spAutoFit/>
          </a:bodyPr>
          <a:lstStyle/>
          <a:p>
            <a:r>
              <a:rPr lang="en-US" sz="2800" b="1" dirty="0" smtClean="0">
                <a:solidFill>
                  <a:srgbClr val="00389A"/>
                </a:solidFill>
              </a:rPr>
              <a:t>Advanced Bioinformatics at the HDRF Data Center </a:t>
            </a:r>
            <a:endParaRPr lang="en-US" sz="2800" b="1" dirty="0">
              <a:solidFill>
                <a:srgbClr val="00389A"/>
              </a:solidFill>
            </a:endParaRPr>
          </a:p>
        </p:txBody>
      </p:sp>
    </p:spTree>
    <p:extLst>
      <p:ext uri="{BB962C8B-B14F-4D97-AF65-F5344CB8AC3E}">
        <p14:creationId xmlns:p14="http://schemas.microsoft.com/office/powerpoint/2010/main" val="1963806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p:cNvGrpSpPr/>
          <p:nvPr/>
        </p:nvGrpSpPr>
        <p:grpSpPr>
          <a:xfrm>
            <a:off x="513386" y="3335847"/>
            <a:ext cx="7578927" cy="1405242"/>
            <a:chOff x="507100" y="1439409"/>
            <a:chExt cx="7813811" cy="1469788"/>
          </a:xfrm>
        </p:grpSpPr>
        <p:cxnSp>
          <p:nvCxnSpPr>
            <p:cNvPr id="82" name="Straight Connector 81"/>
            <p:cNvCxnSpPr/>
            <p:nvPr/>
          </p:nvCxnSpPr>
          <p:spPr>
            <a:xfrm>
              <a:off x="774930" y="1916124"/>
              <a:ext cx="7544392" cy="904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rot="5400000">
              <a:off x="660184" y="1922980"/>
              <a:ext cx="229493"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rot="5400000">
              <a:off x="3003783" y="1922980"/>
              <a:ext cx="229493"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rot="5400000">
              <a:off x="8205370" y="1922980"/>
              <a:ext cx="229493"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7" name="Rectangle 86"/>
            <p:cNvSpPr/>
            <p:nvPr/>
          </p:nvSpPr>
          <p:spPr>
            <a:xfrm>
              <a:off x="7020334" y="1809025"/>
              <a:ext cx="1025806" cy="249387"/>
            </a:xfrm>
            <a:prstGeom prst="rect">
              <a:avLst/>
            </a:prstGeom>
            <a:solidFill>
              <a:srgbClr val="FFFF00">
                <a:alpha val="68000"/>
              </a:srgbClr>
            </a:soli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88" name="TextBox 87"/>
            <p:cNvSpPr txBox="1"/>
            <p:nvPr/>
          </p:nvSpPr>
          <p:spPr>
            <a:xfrm rot="18234260">
              <a:off x="364571" y="2073450"/>
              <a:ext cx="634103" cy="349046"/>
            </a:xfrm>
            <a:prstGeom prst="rect">
              <a:avLst/>
            </a:prstGeom>
            <a:noFill/>
          </p:spPr>
          <p:txBody>
            <a:bodyPr wrap="none" rtlCol="0">
              <a:spAutoFit/>
            </a:bodyPr>
            <a:lstStyle/>
            <a:p>
              <a:r>
                <a:rPr lang="en-US" dirty="0" smtClean="0">
                  <a:solidFill>
                    <a:srgbClr val="000000"/>
                  </a:solidFill>
                  <a:latin typeface="Arial"/>
                  <a:cs typeface="Arial"/>
                </a:rPr>
                <a:t>Birth</a:t>
              </a:r>
              <a:endParaRPr lang="en-US" dirty="0">
                <a:solidFill>
                  <a:srgbClr val="000000"/>
                </a:solidFill>
                <a:latin typeface="Arial"/>
                <a:cs typeface="Arial"/>
              </a:endParaRPr>
            </a:p>
          </p:txBody>
        </p:sp>
        <p:sp>
          <p:nvSpPr>
            <p:cNvPr id="89" name="TextBox 88"/>
            <p:cNvSpPr txBox="1"/>
            <p:nvPr/>
          </p:nvSpPr>
          <p:spPr>
            <a:xfrm rot="18234260">
              <a:off x="2545414" y="2217533"/>
              <a:ext cx="1034282" cy="349046"/>
            </a:xfrm>
            <a:prstGeom prst="rect">
              <a:avLst/>
            </a:prstGeom>
            <a:noFill/>
          </p:spPr>
          <p:txBody>
            <a:bodyPr wrap="none" rtlCol="0">
              <a:spAutoFit/>
            </a:bodyPr>
            <a:lstStyle/>
            <a:p>
              <a:r>
                <a:rPr lang="en-US" dirty="0" smtClean="0">
                  <a:solidFill>
                    <a:srgbClr val="000000"/>
                  </a:solidFill>
                  <a:latin typeface="Arial"/>
                  <a:cs typeface="Arial"/>
                </a:rPr>
                <a:t>Weaning</a:t>
              </a:r>
              <a:endParaRPr lang="en-US" dirty="0">
                <a:solidFill>
                  <a:srgbClr val="000000"/>
                </a:solidFill>
                <a:latin typeface="Arial"/>
                <a:cs typeface="Arial"/>
              </a:endParaRPr>
            </a:p>
          </p:txBody>
        </p:sp>
        <p:sp>
          <p:nvSpPr>
            <p:cNvPr id="93" name="TextBox 92"/>
            <p:cNvSpPr txBox="1"/>
            <p:nvPr/>
          </p:nvSpPr>
          <p:spPr>
            <a:xfrm>
              <a:off x="4314135" y="1562019"/>
              <a:ext cx="1669541" cy="354105"/>
            </a:xfrm>
            <a:prstGeom prst="rect">
              <a:avLst/>
            </a:prstGeom>
            <a:noFill/>
          </p:spPr>
          <p:txBody>
            <a:bodyPr wrap="none" rtlCol="0">
              <a:spAutoFit/>
            </a:bodyPr>
            <a:lstStyle/>
            <a:p>
              <a:pPr algn="ctr"/>
              <a:r>
                <a:rPr lang="en-US" dirty="0" smtClean="0">
                  <a:solidFill>
                    <a:srgbClr val="000000"/>
                  </a:solidFill>
                  <a:latin typeface="Arial"/>
                  <a:cs typeface="Arial"/>
                </a:rPr>
                <a:t>Normal housing</a:t>
              </a:r>
              <a:endParaRPr lang="en-US" dirty="0">
                <a:solidFill>
                  <a:srgbClr val="000000"/>
                </a:solidFill>
                <a:latin typeface="Arial"/>
                <a:cs typeface="Arial"/>
              </a:endParaRPr>
            </a:p>
          </p:txBody>
        </p:sp>
        <p:sp>
          <p:nvSpPr>
            <p:cNvPr id="94" name="TextBox 93"/>
            <p:cNvSpPr txBox="1"/>
            <p:nvPr/>
          </p:nvSpPr>
          <p:spPr>
            <a:xfrm>
              <a:off x="6821248" y="1439409"/>
              <a:ext cx="1413374" cy="354105"/>
            </a:xfrm>
            <a:prstGeom prst="rect">
              <a:avLst/>
            </a:prstGeom>
            <a:noFill/>
          </p:spPr>
          <p:txBody>
            <a:bodyPr wrap="none" rtlCol="0">
              <a:spAutoFit/>
            </a:bodyPr>
            <a:lstStyle/>
            <a:p>
              <a:pPr algn="ctr"/>
              <a:r>
                <a:rPr lang="en-US" b="1" dirty="0">
                  <a:solidFill>
                    <a:srgbClr val="000000"/>
                  </a:solidFill>
                  <a:latin typeface="Arial"/>
                  <a:cs typeface="Arial"/>
                </a:rPr>
                <a:t>A</a:t>
              </a:r>
              <a:r>
                <a:rPr lang="en-US" b="1" dirty="0" smtClean="0">
                  <a:solidFill>
                    <a:srgbClr val="000000"/>
                  </a:solidFill>
                  <a:latin typeface="Arial"/>
                  <a:cs typeface="Arial"/>
                </a:rPr>
                <a:t>dult stress</a:t>
              </a:r>
              <a:endParaRPr lang="en-US" b="1" dirty="0">
                <a:solidFill>
                  <a:srgbClr val="000000"/>
                </a:solidFill>
                <a:latin typeface="Arial"/>
                <a:cs typeface="Arial"/>
              </a:endParaRPr>
            </a:p>
          </p:txBody>
        </p:sp>
      </p:grpSp>
      <p:sp>
        <p:nvSpPr>
          <p:cNvPr id="96" name="Rectangle 3"/>
          <p:cNvSpPr>
            <a:spLocks noChangeArrowheads="1"/>
          </p:cNvSpPr>
          <p:nvPr/>
        </p:nvSpPr>
        <p:spPr bwMode="auto">
          <a:xfrm>
            <a:off x="304652" y="293088"/>
            <a:ext cx="8466654"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tabLst>
                <a:tab pos="573088" algn="l"/>
              </a:tabLst>
            </a:pPr>
            <a:r>
              <a:rPr lang="en-US" sz="2800" b="1" dirty="0" smtClean="0">
                <a:solidFill>
                  <a:srgbClr val="00389A"/>
                </a:solidFill>
              </a:rPr>
              <a:t>We Turned </a:t>
            </a:r>
            <a:r>
              <a:rPr lang="en-US" sz="2800" b="1" dirty="0" smtClean="0">
                <a:solidFill>
                  <a:srgbClr val="FF0000"/>
                </a:solidFill>
              </a:rPr>
              <a:t>OFF</a:t>
            </a:r>
            <a:r>
              <a:rPr lang="en-US" sz="2800" b="1" dirty="0" smtClean="0">
                <a:solidFill>
                  <a:srgbClr val="00389A"/>
                </a:solidFill>
              </a:rPr>
              <a:t> OTX2 in Young Mice in the Absence of Early Life Stress</a:t>
            </a:r>
          </a:p>
        </p:txBody>
      </p:sp>
      <p:sp>
        <p:nvSpPr>
          <p:cNvPr id="184" name="Rectangle 183"/>
          <p:cNvSpPr/>
          <p:nvPr/>
        </p:nvSpPr>
        <p:spPr bwMode="auto">
          <a:xfrm>
            <a:off x="76519" y="2224819"/>
            <a:ext cx="8783945" cy="255315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Helvetica" pitchFamily="36" charset="0"/>
            </a:endParaRPr>
          </a:p>
        </p:txBody>
      </p:sp>
      <p:sp>
        <p:nvSpPr>
          <p:cNvPr id="2" name="TextBox 1"/>
          <p:cNvSpPr txBox="1"/>
          <p:nvPr/>
        </p:nvSpPr>
        <p:spPr>
          <a:xfrm>
            <a:off x="10087425" y="4916384"/>
            <a:ext cx="184731" cy="338554"/>
          </a:xfrm>
          <a:prstGeom prst="rect">
            <a:avLst/>
          </a:prstGeom>
          <a:noFill/>
        </p:spPr>
        <p:txBody>
          <a:bodyPr wrap="none" rtlCol="0">
            <a:spAutoFit/>
          </a:bodyPr>
          <a:lstStyle/>
          <a:p>
            <a:endParaRPr lang="en-US" dirty="0">
              <a:solidFill>
                <a:srgbClr val="000000"/>
              </a:solidFill>
            </a:endParaRPr>
          </a:p>
        </p:txBody>
      </p:sp>
      <p:sp>
        <p:nvSpPr>
          <p:cNvPr id="154" name="TextBox 153"/>
          <p:cNvSpPr txBox="1"/>
          <p:nvPr/>
        </p:nvSpPr>
        <p:spPr>
          <a:xfrm rot="18234260">
            <a:off x="7747601" y="3972589"/>
            <a:ext cx="912429" cy="584775"/>
          </a:xfrm>
          <a:prstGeom prst="rect">
            <a:avLst/>
          </a:prstGeom>
          <a:noFill/>
        </p:spPr>
        <p:txBody>
          <a:bodyPr wrap="none" rtlCol="0">
            <a:spAutoFit/>
          </a:bodyPr>
          <a:lstStyle/>
          <a:p>
            <a:pPr algn="l"/>
            <a:r>
              <a:rPr lang="en-US" dirty="0" smtClean="0">
                <a:solidFill>
                  <a:srgbClr val="000000"/>
                </a:solidFill>
                <a:latin typeface="Arial"/>
                <a:cs typeface="Arial"/>
              </a:rPr>
              <a:t>Analyze</a:t>
            </a:r>
          </a:p>
          <a:p>
            <a:pPr algn="l"/>
            <a:r>
              <a:rPr lang="en-US" dirty="0" smtClean="0">
                <a:solidFill>
                  <a:srgbClr val="000000"/>
                </a:solidFill>
                <a:latin typeface="Arial"/>
                <a:cs typeface="Arial"/>
              </a:rPr>
              <a:t>mice</a:t>
            </a:r>
            <a:endParaRPr lang="en-US" dirty="0">
              <a:solidFill>
                <a:srgbClr val="000000"/>
              </a:solidFill>
              <a:latin typeface="Arial"/>
              <a:cs typeface="Aria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08834" y="3017880"/>
            <a:ext cx="628994" cy="759777"/>
          </a:xfrm>
          <a:prstGeom prst="rect">
            <a:avLst/>
          </a:prstGeom>
        </p:spPr>
      </p:pic>
      <p:sp>
        <p:nvSpPr>
          <p:cNvPr id="7" name="TextBox 6"/>
          <p:cNvSpPr txBox="1"/>
          <p:nvPr/>
        </p:nvSpPr>
        <p:spPr>
          <a:xfrm>
            <a:off x="2819400" y="1986172"/>
            <a:ext cx="2453326" cy="923330"/>
          </a:xfrm>
          <a:prstGeom prst="rect">
            <a:avLst/>
          </a:prstGeom>
          <a:noFill/>
        </p:spPr>
        <p:txBody>
          <a:bodyPr wrap="square" rtlCol="0">
            <a:spAutoFit/>
          </a:bodyPr>
          <a:lstStyle/>
          <a:p>
            <a:pPr algn="l"/>
            <a:r>
              <a:rPr lang="en-US" sz="1800" dirty="0" smtClean="0">
                <a:solidFill>
                  <a:srgbClr val="000000"/>
                </a:solidFill>
              </a:rPr>
              <a:t>A virus is delivered to</a:t>
            </a:r>
          </a:p>
          <a:p>
            <a:pPr algn="l"/>
            <a:r>
              <a:rPr lang="en-US" sz="1800" dirty="0" smtClean="0">
                <a:solidFill>
                  <a:srgbClr val="000000"/>
                </a:solidFill>
              </a:rPr>
              <a:t>the brain’s mood center to </a:t>
            </a:r>
            <a:r>
              <a:rPr lang="en-US" sz="1800" b="1" dirty="0" smtClean="0">
                <a:solidFill>
                  <a:srgbClr val="FF0000"/>
                </a:solidFill>
              </a:rPr>
              <a:t>block</a:t>
            </a:r>
            <a:r>
              <a:rPr lang="en-US" sz="1800" dirty="0" smtClean="0">
                <a:solidFill>
                  <a:srgbClr val="FF0000"/>
                </a:solidFill>
              </a:rPr>
              <a:t> OTX2</a:t>
            </a:r>
            <a:endParaRPr lang="en-US" sz="1800" dirty="0">
              <a:solidFill>
                <a:srgbClr val="FF0000"/>
              </a:solidFill>
            </a:endParaRPr>
          </a:p>
        </p:txBody>
      </p:sp>
      <p:sp>
        <p:nvSpPr>
          <p:cNvPr id="8" name="TextBox 7"/>
          <p:cNvSpPr txBox="1"/>
          <p:nvPr/>
        </p:nvSpPr>
        <p:spPr>
          <a:xfrm>
            <a:off x="228600" y="5326559"/>
            <a:ext cx="8824602" cy="769441"/>
          </a:xfrm>
          <a:prstGeom prst="rect">
            <a:avLst/>
          </a:prstGeom>
          <a:noFill/>
        </p:spPr>
        <p:txBody>
          <a:bodyPr wrap="square" rtlCol="0">
            <a:spAutoFit/>
          </a:bodyPr>
          <a:lstStyle/>
          <a:p>
            <a:pPr algn="l"/>
            <a:r>
              <a:rPr lang="en-US" sz="2200" dirty="0" smtClean="0"/>
              <a:t>As predicted, the mice showed </a:t>
            </a:r>
            <a:r>
              <a:rPr lang="en-US" sz="2200" dirty="0" smtClean="0">
                <a:solidFill>
                  <a:srgbClr val="FF0000"/>
                </a:solidFill>
              </a:rPr>
              <a:t>increased vulnerability </a:t>
            </a:r>
            <a:r>
              <a:rPr lang="en-US" sz="2200" dirty="0" smtClean="0"/>
              <a:t>to a depression-like syndrome in adulthood.</a:t>
            </a:r>
            <a:endParaRPr lang="en-US" sz="2200" dirty="0"/>
          </a:p>
        </p:txBody>
      </p:sp>
      <p:sp>
        <p:nvSpPr>
          <p:cNvPr id="19" name="Rectangle 18"/>
          <p:cNvSpPr/>
          <p:nvPr/>
        </p:nvSpPr>
        <p:spPr bwMode="auto">
          <a:xfrm>
            <a:off x="304652" y="1797568"/>
            <a:ext cx="8466654" cy="3200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Helvetica" pitchFamily="36" charset="0"/>
            </a:endParaRPr>
          </a:p>
        </p:txBody>
      </p:sp>
    </p:spTree>
    <p:extLst>
      <p:ext uri="{BB962C8B-B14F-4D97-AF65-F5344CB8AC3E}">
        <p14:creationId xmlns:p14="http://schemas.microsoft.com/office/powerpoint/2010/main" val="166244120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p:cNvGrpSpPr/>
          <p:nvPr/>
        </p:nvGrpSpPr>
        <p:grpSpPr>
          <a:xfrm>
            <a:off x="513386" y="3611130"/>
            <a:ext cx="7578927" cy="1051855"/>
            <a:chOff x="507100" y="1809027"/>
            <a:chExt cx="7813811" cy="1100170"/>
          </a:xfrm>
        </p:grpSpPr>
        <p:cxnSp>
          <p:nvCxnSpPr>
            <p:cNvPr id="82" name="Straight Connector 81"/>
            <p:cNvCxnSpPr/>
            <p:nvPr/>
          </p:nvCxnSpPr>
          <p:spPr>
            <a:xfrm>
              <a:off x="774930" y="1916124"/>
              <a:ext cx="7544392" cy="904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rot="5400000">
              <a:off x="660184" y="1922980"/>
              <a:ext cx="229493"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rot="5400000">
              <a:off x="3003783" y="1922980"/>
              <a:ext cx="229493"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rot="5400000">
              <a:off x="8205370" y="1922980"/>
              <a:ext cx="229493"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8" name="TextBox 87"/>
            <p:cNvSpPr txBox="1"/>
            <p:nvPr/>
          </p:nvSpPr>
          <p:spPr>
            <a:xfrm rot="18234260">
              <a:off x="364571" y="2073450"/>
              <a:ext cx="634103" cy="349046"/>
            </a:xfrm>
            <a:prstGeom prst="rect">
              <a:avLst/>
            </a:prstGeom>
            <a:noFill/>
          </p:spPr>
          <p:txBody>
            <a:bodyPr wrap="none" rtlCol="0">
              <a:spAutoFit/>
            </a:bodyPr>
            <a:lstStyle/>
            <a:p>
              <a:r>
                <a:rPr lang="en-US" dirty="0" smtClean="0">
                  <a:solidFill>
                    <a:srgbClr val="000000"/>
                  </a:solidFill>
                  <a:latin typeface="Arial"/>
                  <a:cs typeface="Arial"/>
                </a:rPr>
                <a:t>Birth</a:t>
              </a:r>
              <a:endParaRPr lang="en-US" dirty="0">
                <a:solidFill>
                  <a:srgbClr val="000000"/>
                </a:solidFill>
                <a:latin typeface="Arial"/>
                <a:cs typeface="Arial"/>
              </a:endParaRPr>
            </a:p>
          </p:txBody>
        </p:sp>
        <p:sp>
          <p:nvSpPr>
            <p:cNvPr id="89" name="TextBox 88"/>
            <p:cNvSpPr txBox="1"/>
            <p:nvPr/>
          </p:nvSpPr>
          <p:spPr>
            <a:xfrm rot="18234260">
              <a:off x="2545414" y="2217533"/>
              <a:ext cx="1034282" cy="349046"/>
            </a:xfrm>
            <a:prstGeom prst="rect">
              <a:avLst/>
            </a:prstGeom>
            <a:noFill/>
          </p:spPr>
          <p:txBody>
            <a:bodyPr wrap="none" rtlCol="0">
              <a:spAutoFit/>
            </a:bodyPr>
            <a:lstStyle/>
            <a:p>
              <a:r>
                <a:rPr lang="en-US" dirty="0" smtClean="0">
                  <a:solidFill>
                    <a:srgbClr val="000000"/>
                  </a:solidFill>
                  <a:latin typeface="Arial"/>
                  <a:cs typeface="Arial"/>
                </a:rPr>
                <a:t>Weaning</a:t>
              </a:r>
              <a:endParaRPr lang="en-US" dirty="0">
                <a:solidFill>
                  <a:srgbClr val="000000"/>
                </a:solidFill>
                <a:latin typeface="Arial"/>
                <a:cs typeface="Arial"/>
              </a:endParaRPr>
            </a:p>
          </p:txBody>
        </p:sp>
      </p:grpSp>
      <p:sp>
        <p:nvSpPr>
          <p:cNvPr id="96" name="Rectangle 3"/>
          <p:cNvSpPr>
            <a:spLocks noChangeArrowheads="1"/>
          </p:cNvSpPr>
          <p:nvPr/>
        </p:nvSpPr>
        <p:spPr bwMode="auto">
          <a:xfrm>
            <a:off x="304652" y="293088"/>
            <a:ext cx="8466654"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tabLst>
                <a:tab pos="573088" algn="l"/>
              </a:tabLst>
            </a:pPr>
            <a:r>
              <a:rPr lang="en-US" sz="2800" b="1" dirty="0" smtClean="0">
                <a:solidFill>
                  <a:srgbClr val="193DB2"/>
                </a:solidFill>
              </a:rPr>
              <a:t>Conversely, We Turned </a:t>
            </a:r>
            <a:r>
              <a:rPr lang="en-US" sz="2800" b="1" dirty="0" smtClean="0">
                <a:solidFill>
                  <a:schemeClr val="accent1">
                    <a:lumMod val="50000"/>
                  </a:schemeClr>
                </a:solidFill>
              </a:rPr>
              <a:t>ON</a:t>
            </a:r>
            <a:r>
              <a:rPr lang="en-US" sz="2800" b="1" dirty="0" smtClean="0">
                <a:solidFill>
                  <a:srgbClr val="193DB2"/>
                </a:solidFill>
              </a:rPr>
              <a:t> OTX2 in Young Mice Immediately After Early Life Stress</a:t>
            </a:r>
          </a:p>
        </p:txBody>
      </p:sp>
      <p:sp>
        <p:nvSpPr>
          <p:cNvPr id="184" name="Rectangle 183"/>
          <p:cNvSpPr/>
          <p:nvPr/>
        </p:nvSpPr>
        <p:spPr bwMode="auto">
          <a:xfrm>
            <a:off x="76519" y="2146718"/>
            <a:ext cx="8783945" cy="255315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Helvetica" pitchFamily="36" charset="0"/>
            </a:endParaRPr>
          </a:p>
        </p:txBody>
      </p:sp>
      <p:sp>
        <p:nvSpPr>
          <p:cNvPr id="2" name="TextBox 1"/>
          <p:cNvSpPr txBox="1"/>
          <p:nvPr/>
        </p:nvSpPr>
        <p:spPr>
          <a:xfrm>
            <a:off x="10087425" y="4916384"/>
            <a:ext cx="184731" cy="338554"/>
          </a:xfrm>
          <a:prstGeom prst="rect">
            <a:avLst/>
          </a:prstGeom>
          <a:noFill/>
        </p:spPr>
        <p:txBody>
          <a:bodyPr wrap="none" rtlCol="0">
            <a:spAutoFit/>
          </a:bodyPr>
          <a:lstStyle/>
          <a:p>
            <a:endParaRPr lang="en-US" dirty="0">
              <a:solidFill>
                <a:srgbClr val="000000"/>
              </a:solidFill>
            </a:endParaRPr>
          </a:p>
        </p:txBody>
      </p:sp>
      <p:sp>
        <p:nvSpPr>
          <p:cNvPr id="154" name="TextBox 153"/>
          <p:cNvSpPr txBox="1"/>
          <p:nvPr/>
        </p:nvSpPr>
        <p:spPr>
          <a:xfrm rot="18234260">
            <a:off x="7747601" y="3894488"/>
            <a:ext cx="912429" cy="584775"/>
          </a:xfrm>
          <a:prstGeom prst="rect">
            <a:avLst/>
          </a:prstGeom>
          <a:noFill/>
        </p:spPr>
        <p:txBody>
          <a:bodyPr wrap="none" rtlCol="0">
            <a:spAutoFit/>
          </a:bodyPr>
          <a:lstStyle/>
          <a:p>
            <a:pPr algn="l"/>
            <a:r>
              <a:rPr lang="en-US" dirty="0" smtClean="0">
                <a:solidFill>
                  <a:srgbClr val="000000"/>
                </a:solidFill>
                <a:latin typeface="Arial"/>
                <a:cs typeface="Arial"/>
              </a:rPr>
              <a:t>Analyze</a:t>
            </a:r>
          </a:p>
          <a:p>
            <a:pPr algn="l"/>
            <a:r>
              <a:rPr lang="en-US" dirty="0" smtClean="0">
                <a:solidFill>
                  <a:srgbClr val="000000"/>
                </a:solidFill>
                <a:latin typeface="Arial"/>
                <a:cs typeface="Arial"/>
              </a:rPr>
              <a:t>mice</a:t>
            </a:r>
            <a:endParaRPr lang="en-US" dirty="0">
              <a:solidFill>
                <a:srgbClr val="000000"/>
              </a:solidFill>
              <a:latin typeface="Arial"/>
              <a:cs typeface="Aria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08834" y="2939779"/>
            <a:ext cx="628994" cy="759777"/>
          </a:xfrm>
          <a:prstGeom prst="rect">
            <a:avLst/>
          </a:prstGeom>
        </p:spPr>
      </p:pic>
      <p:sp>
        <p:nvSpPr>
          <p:cNvPr id="7" name="TextBox 6"/>
          <p:cNvSpPr txBox="1"/>
          <p:nvPr/>
        </p:nvSpPr>
        <p:spPr>
          <a:xfrm>
            <a:off x="2819400" y="1908071"/>
            <a:ext cx="2667000" cy="923330"/>
          </a:xfrm>
          <a:prstGeom prst="rect">
            <a:avLst/>
          </a:prstGeom>
          <a:noFill/>
        </p:spPr>
        <p:txBody>
          <a:bodyPr wrap="square" rtlCol="0">
            <a:spAutoFit/>
          </a:bodyPr>
          <a:lstStyle/>
          <a:p>
            <a:pPr algn="l"/>
            <a:r>
              <a:rPr lang="en-US" sz="1800" dirty="0" smtClean="0">
                <a:solidFill>
                  <a:srgbClr val="000000"/>
                </a:solidFill>
              </a:rPr>
              <a:t>A virus is delivered to</a:t>
            </a:r>
          </a:p>
          <a:p>
            <a:pPr algn="l"/>
            <a:r>
              <a:rPr lang="en-US" sz="1800" dirty="0" smtClean="0">
                <a:solidFill>
                  <a:srgbClr val="000000"/>
                </a:solidFill>
              </a:rPr>
              <a:t>the brain’s mood center to </a:t>
            </a:r>
            <a:r>
              <a:rPr lang="en-US" sz="1800" b="1" dirty="0" smtClean="0">
                <a:solidFill>
                  <a:srgbClr val="00B050"/>
                </a:solidFill>
              </a:rPr>
              <a:t>increase</a:t>
            </a:r>
            <a:r>
              <a:rPr lang="en-US" sz="1800" dirty="0" smtClean="0">
                <a:solidFill>
                  <a:srgbClr val="00B050"/>
                </a:solidFill>
              </a:rPr>
              <a:t> OTX2</a:t>
            </a:r>
            <a:endParaRPr lang="en-US" sz="1800" dirty="0">
              <a:solidFill>
                <a:srgbClr val="00B050"/>
              </a:solidFill>
            </a:endParaRPr>
          </a:p>
        </p:txBody>
      </p:sp>
      <p:sp>
        <p:nvSpPr>
          <p:cNvPr id="8" name="TextBox 7"/>
          <p:cNvSpPr txBox="1"/>
          <p:nvPr/>
        </p:nvSpPr>
        <p:spPr>
          <a:xfrm>
            <a:off x="228600" y="5113104"/>
            <a:ext cx="8824602" cy="1446550"/>
          </a:xfrm>
          <a:prstGeom prst="rect">
            <a:avLst/>
          </a:prstGeom>
          <a:noFill/>
        </p:spPr>
        <p:txBody>
          <a:bodyPr wrap="square" rtlCol="0">
            <a:spAutoFit/>
          </a:bodyPr>
          <a:lstStyle/>
          <a:p>
            <a:pPr algn="l"/>
            <a:r>
              <a:rPr lang="en-US" sz="2200" dirty="0" smtClean="0"/>
              <a:t>As predicted, these mice showed </a:t>
            </a:r>
            <a:r>
              <a:rPr lang="en-US" sz="2200" dirty="0" smtClean="0">
                <a:solidFill>
                  <a:srgbClr val="00B050"/>
                </a:solidFill>
              </a:rPr>
              <a:t>normal resilience </a:t>
            </a:r>
            <a:r>
              <a:rPr lang="en-US" sz="2200" dirty="0" smtClean="0"/>
              <a:t>to stress later in life.</a:t>
            </a:r>
          </a:p>
          <a:p>
            <a:pPr algn="l"/>
            <a:endParaRPr lang="en-US" sz="2200" dirty="0"/>
          </a:p>
          <a:p>
            <a:pPr algn="l"/>
            <a:r>
              <a:rPr lang="en-US" sz="2200" dirty="0" smtClean="0"/>
              <a:t>Importantly, increasing OTX2 in adulthood has the same effect.</a:t>
            </a:r>
            <a:endParaRPr lang="en-US" sz="2200" dirty="0"/>
          </a:p>
        </p:txBody>
      </p:sp>
      <p:sp>
        <p:nvSpPr>
          <p:cNvPr id="19" name="Rectangle 18"/>
          <p:cNvSpPr/>
          <p:nvPr/>
        </p:nvSpPr>
        <p:spPr>
          <a:xfrm>
            <a:off x="6830831" y="3611130"/>
            <a:ext cx="994970" cy="238435"/>
          </a:xfrm>
          <a:prstGeom prst="rect">
            <a:avLst/>
          </a:prstGeom>
          <a:solidFill>
            <a:srgbClr val="FFFF00">
              <a:alpha val="68000"/>
            </a:srgbClr>
          </a:soli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0" name="TextBox 19"/>
          <p:cNvSpPr txBox="1"/>
          <p:nvPr/>
        </p:nvSpPr>
        <p:spPr>
          <a:xfrm>
            <a:off x="4205981" y="3374972"/>
            <a:ext cx="1619354" cy="338554"/>
          </a:xfrm>
          <a:prstGeom prst="rect">
            <a:avLst/>
          </a:prstGeom>
          <a:noFill/>
        </p:spPr>
        <p:txBody>
          <a:bodyPr wrap="none" rtlCol="0">
            <a:spAutoFit/>
          </a:bodyPr>
          <a:lstStyle/>
          <a:p>
            <a:pPr algn="ctr"/>
            <a:r>
              <a:rPr lang="en-US" dirty="0" smtClean="0">
                <a:solidFill>
                  <a:srgbClr val="000000"/>
                </a:solidFill>
                <a:latin typeface="Arial"/>
                <a:cs typeface="Arial"/>
              </a:rPr>
              <a:t>Normal housing</a:t>
            </a:r>
            <a:endParaRPr lang="en-US" dirty="0">
              <a:solidFill>
                <a:srgbClr val="000000"/>
              </a:solidFill>
              <a:latin typeface="Arial"/>
              <a:cs typeface="Arial"/>
            </a:endParaRPr>
          </a:p>
        </p:txBody>
      </p:sp>
      <p:sp>
        <p:nvSpPr>
          <p:cNvPr id="21" name="TextBox 20"/>
          <p:cNvSpPr txBox="1"/>
          <p:nvPr/>
        </p:nvSpPr>
        <p:spPr>
          <a:xfrm>
            <a:off x="6637730" y="3257746"/>
            <a:ext cx="1370888" cy="338554"/>
          </a:xfrm>
          <a:prstGeom prst="rect">
            <a:avLst/>
          </a:prstGeom>
          <a:noFill/>
        </p:spPr>
        <p:txBody>
          <a:bodyPr wrap="none" rtlCol="0">
            <a:spAutoFit/>
          </a:bodyPr>
          <a:lstStyle/>
          <a:p>
            <a:pPr algn="ctr"/>
            <a:r>
              <a:rPr lang="en-US" b="1" dirty="0">
                <a:solidFill>
                  <a:srgbClr val="000000"/>
                </a:solidFill>
                <a:latin typeface="Arial"/>
                <a:cs typeface="Arial"/>
              </a:rPr>
              <a:t>A</a:t>
            </a:r>
            <a:r>
              <a:rPr lang="en-US" b="1" dirty="0" smtClean="0">
                <a:solidFill>
                  <a:srgbClr val="000000"/>
                </a:solidFill>
                <a:latin typeface="Arial"/>
                <a:cs typeface="Arial"/>
              </a:rPr>
              <a:t>dult stress</a:t>
            </a:r>
            <a:endParaRPr lang="en-US" b="1" dirty="0">
              <a:solidFill>
                <a:srgbClr val="000000"/>
              </a:solidFill>
              <a:latin typeface="Arial"/>
              <a:cs typeface="Arial"/>
            </a:endParaRPr>
          </a:p>
        </p:txBody>
      </p:sp>
      <p:sp>
        <p:nvSpPr>
          <p:cNvPr id="3" name="Rectangle 2"/>
          <p:cNvSpPr/>
          <p:nvPr/>
        </p:nvSpPr>
        <p:spPr bwMode="auto">
          <a:xfrm>
            <a:off x="304652" y="1600200"/>
            <a:ext cx="8466654" cy="3200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Helvetica" pitchFamily="36" charset="0"/>
            </a:endParaRPr>
          </a:p>
        </p:txBody>
      </p:sp>
      <p:sp>
        <p:nvSpPr>
          <p:cNvPr id="22" name="TextBox 21"/>
          <p:cNvSpPr txBox="1"/>
          <p:nvPr/>
        </p:nvSpPr>
        <p:spPr>
          <a:xfrm>
            <a:off x="1527285" y="2475584"/>
            <a:ext cx="1119428" cy="1169551"/>
          </a:xfrm>
          <a:prstGeom prst="rect">
            <a:avLst/>
          </a:prstGeom>
          <a:noFill/>
        </p:spPr>
        <p:txBody>
          <a:bodyPr wrap="square" rtlCol="0">
            <a:spAutoFit/>
          </a:bodyPr>
          <a:lstStyle/>
          <a:p>
            <a:pPr algn="ctr"/>
            <a:r>
              <a:rPr lang="en-US" sz="1400" b="1" dirty="0">
                <a:solidFill>
                  <a:srgbClr val="FF0000"/>
                </a:solidFill>
                <a:ea typeface="Helvetica" charset="0"/>
                <a:cs typeface="Helvetica" charset="0"/>
              </a:rPr>
              <a:t>EARLY LIFE</a:t>
            </a:r>
          </a:p>
          <a:p>
            <a:pPr algn="ctr"/>
            <a:r>
              <a:rPr lang="en-US" sz="1400" b="1" dirty="0" smtClean="0">
                <a:solidFill>
                  <a:srgbClr val="FF0000"/>
                </a:solidFill>
                <a:ea typeface="Helvetica" charset="0"/>
                <a:cs typeface="Helvetica" charset="0"/>
              </a:rPr>
              <a:t>STRESS </a:t>
            </a:r>
          </a:p>
          <a:p>
            <a:pPr algn="ctr"/>
            <a:r>
              <a:rPr lang="en-US" sz="2800" b="1" dirty="0" smtClean="0">
                <a:solidFill>
                  <a:srgbClr val="FF0000"/>
                </a:solidFill>
                <a:latin typeface="Helvetica" panose="020B0604020202020204" pitchFamily="34" charset="0"/>
                <a:cs typeface="Helvetica" panose="020B0604020202020204" pitchFamily="34" charset="0"/>
              </a:rPr>
              <a:t>↓</a:t>
            </a:r>
            <a:endParaRPr lang="en-US" sz="2800" b="1" dirty="0">
              <a:solidFill>
                <a:srgbClr val="FF0000"/>
              </a:solidFill>
              <a:latin typeface="Chiller" panose="04020404031007020602" pitchFamily="82" charset="0"/>
            </a:endParaRPr>
          </a:p>
        </p:txBody>
      </p:sp>
      <p:sp>
        <p:nvSpPr>
          <p:cNvPr id="23" name="Rectangle 22"/>
          <p:cNvSpPr/>
          <p:nvPr/>
        </p:nvSpPr>
        <p:spPr>
          <a:xfrm>
            <a:off x="1574818" y="3567248"/>
            <a:ext cx="1019950" cy="292552"/>
          </a:xfrm>
          <a:prstGeom prst="rect">
            <a:avLst/>
          </a:prstGeom>
          <a:solidFill>
            <a:srgbClr val="0070C0">
              <a:alpha val="76000"/>
            </a:srgbClr>
          </a:soli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09680853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421477" y="1548802"/>
            <a:ext cx="8229601" cy="37343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569913" algn="l"/>
              </a:tabLst>
              <a:defRPr sz="1600">
                <a:solidFill>
                  <a:schemeClr val="tx1"/>
                </a:solidFill>
                <a:latin typeface="Helvetica" charset="0"/>
                <a:ea typeface="ＭＳ Ｐゴシック" charset="0"/>
                <a:cs typeface="ＭＳ Ｐゴシック" charset="0"/>
              </a:defRPr>
            </a:lvl1pPr>
            <a:lvl2pPr marL="37931725" indent="-37474525">
              <a:tabLst>
                <a:tab pos="569913" algn="l"/>
              </a:tabLst>
              <a:defRPr sz="1600">
                <a:solidFill>
                  <a:schemeClr val="tx1"/>
                </a:solidFill>
                <a:latin typeface="Helvetica" charset="0"/>
                <a:ea typeface="ＭＳ Ｐゴシック" charset="0"/>
              </a:defRPr>
            </a:lvl2pPr>
            <a:lvl3pPr>
              <a:tabLst>
                <a:tab pos="569913" algn="l"/>
              </a:tabLst>
              <a:defRPr sz="1600">
                <a:solidFill>
                  <a:schemeClr val="tx1"/>
                </a:solidFill>
                <a:latin typeface="Helvetica" charset="0"/>
                <a:ea typeface="ＭＳ Ｐゴシック" charset="0"/>
              </a:defRPr>
            </a:lvl3pPr>
            <a:lvl4pPr>
              <a:tabLst>
                <a:tab pos="569913" algn="l"/>
              </a:tabLst>
              <a:defRPr sz="1600">
                <a:solidFill>
                  <a:schemeClr val="tx1"/>
                </a:solidFill>
                <a:latin typeface="Helvetica" charset="0"/>
                <a:ea typeface="ＭＳ Ｐゴシック" charset="0"/>
              </a:defRPr>
            </a:lvl4pPr>
            <a:lvl5pPr>
              <a:tabLst>
                <a:tab pos="569913" algn="l"/>
              </a:tabLst>
              <a:defRPr sz="1600">
                <a:solidFill>
                  <a:schemeClr val="tx1"/>
                </a:solidFill>
                <a:latin typeface="Helvetica" charset="0"/>
                <a:ea typeface="ＭＳ Ｐゴシック" charset="0"/>
              </a:defRPr>
            </a:lvl5pPr>
            <a:lvl6pPr marL="457200" eaLnBrk="0" fontAlgn="base" hangingPunct="0">
              <a:spcBef>
                <a:spcPct val="0"/>
              </a:spcBef>
              <a:spcAft>
                <a:spcPct val="0"/>
              </a:spcAft>
              <a:tabLst>
                <a:tab pos="569913" algn="l"/>
              </a:tabLst>
              <a:defRPr sz="1600">
                <a:solidFill>
                  <a:schemeClr val="tx1"/>
                </a:solidFill>
                <a:latin typeface="Helvetica" charset="0"/>
                <a:ea typeface="ＭＳ Ｐゴシック" charset="0"/>
              </a:defRPr>
            </a:lvl6pPr>
            <a:lvl7pPr marL="914400" eaLnBrk="0" fontAlgn="base" hangingPunct="0">
              <a:spcBef>
                <a:spcPct val="0"/>
              </a:spcBef>
              <a:spcAft>
                <a:spcPct val="0"/>
              </a:spcAft>
              <a:tabLst>
                <a:tab pos="569913" algn="l"/>
              </a:tabLst>
              <a:defRPr sz="1600">
                <a:solidFill>
                  <a:schemeClr val="tx1"/>
                </a:solidFill>
                <a:latin typeface="Helvetica" charset="0"/>
                <a:ea typeface="ＭＳ Ｐゴシック" charset="0"/>
              </a:defRPr>
            </a:lvl7pPr>
            <a:lvl8pPr marL="1371600" eaLnBrk="0" fontAlgn="base" hangingPunct="0">
              <a:spcBef>
                <a:spcPct val="0"/>
              </a:spcBef>
              <a:spcAft>
                <a:spcPct val="0"/>
              </a:spcAft>
              <a:tabLst>
                <a:tab pos="569913" algn="l"/>
              </a:tabLst>
              <a:defRPr sz="1600">
                <a:solidFill>
                  <a:schemeClr val="tx1"/>
                </a:solidFill>
                <a:latin typeface="Helvetica" charset="0"/>
                <a:ea typeface="ＭＳ Ｐゴシック" charset="0"/>
              </a:defRPr>
            </a:lvl8pPr>
            <a:lvl9pPr marL="1828800" eaLnBrk="0" fontAlgn="base" hangingPunct="0">
              <a:spcBef>
                <a:spcPct val="0"/>
              </a:spcBef>
              <a:spcAft>
                <a:spcPct val="0"/>
              </a:spcAft>
              <a:tabLst>
                <a:tab pos="569913" algn="l"/>
              </a:tabLst>
              <a:defRPr sz="1600">
                <a:solidFill>
                  <a:schemeClr val="tx1"/>
                </a:solidFill>
                <a:latin typeface="Helvetica" charset="0"/>
                <a:ea typeface="ＭＳ Ｐゴシック" charset="0"/>
              </a:defRPr>
            </a:lvl9pPr>
          </a:lstStyle>
          <a:p>
            <a:pPr algn="l"/>
            <a:r>
              <a:rPr lang="en-US" sz="2000" dirty="0" smtClean="0">
                <a:solidFill>
                  <a:srgbClr val="000000"/>
                </a:solidFill>
              </a:rPr>
              <a:t>Studies such as this—carried out throughout the Depression Task Force laboratories—are identifying key depression-related genes that we need to know about. </a:t>
            </a:r>
            <a:endParaRPr lang="en-US" sz="2000" dirty="0">
              <a:solidFill>
                <a:srgbClr val="000000"/>
              </a:solidFill>
            </a:endParaRPr>
          </a:p>
          <a:p>
            <a:pPr algn="l"/>
            <a:endParaRPr lang="en-US" sz="2000" dirty="0">
              <a:solidFill>
                <a:srgbClr val="000000"/>
              </a:solidFill>
            </a:endParaRPr>
          </a:p>
          <a:p>
            <a:pPr algn="l"/>
            <a:r>
              <a:rPr lang="en-US" sz="2000" dirty="0" smtClean="0">
                <a:solidFill>
                  <a:srgbClr val="000000"/>
                </a:solidFill>
              </a:rPr>
              <a:t>This increasing knowledge has enormous ramifications for treatment and prevention.</a:t>
            </a:r>
          </a:p>
          <a:p>
            <a:pPr algn="l"/>
            <a:endParaRPr lang="en-US" sz="2000" dirty="0" smtClean="0">
              <a:solidFill>
                <a:srgbClr val="000000"/>
              </a:solidFill>
            </a:endParaRPr>
          </a:p>
          <a:p>
            <a:pPr algn="l">
              <a:lnSpc>
                <a:spcPts val="2000"/>
              </a:lnSpc>
            </a:pPr>
            <a:endParaRPr lang="en-US" sz="2000" dirty="0">
              <a:solidFill>
                <a:srgbClr val="000000"/>
              </a:solidFill>
            </a:endParaRPr>
          </a:p>
          <a:p>
            <a:pPr algn="l"/>
            <a:r>
              <a:rPr lang="en-US" sz="2000" dirty="0" smtClean="0">
                <a:solidFill>
                  <a:srgbClr val="000000"/>
                </a:solidFill>
              </a:rPr>
              <a:t>Although we are still at the early stages of understanding the powerful molecular interplay between genes and the environment, we know that what we learn will lead to improved treatments and, one day, cures for depression.  </a:t>
            </a:r>
            <a:endParaRPr lang="en-US" sz="2000" dirty="0">
              <a:solidFill>
                <a:srgbClr val="000000"/>
              </a:solidFill>
            </a:endParaRPr>
          </a:p>
        </p:txBody>
      </p:sp>
      <p:sp>
        <p:nvSpPr>
          <p:cNvPr id="102403" name="Text Box 3"/>
          <p:cNvSpPr txBox="1">
            <a:spLocks noChangeArrowheads="1"/>
          </p:cNvSpPr>
          <p:nvPr/>
        </p:nvSpPr>
        <p:spPr bwMode="auto">
          <a:xfrm>
            <a:off x="-130681" y="519137"/>
            <a:ext cx="933391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600">
                <a:solidFill>
                  <a:schemeClr val="tx1"/>
                </a:solidFill>
                <a:latin typeface="Helvetica" charset="0"/>
                <a:ea typeface="ＭＳ Ｐゴシック" charset="0"/>
                <a:cs typeface="ＭＳ Ｐゴシック" charset="0"/>
              </a:defRPr>
            </a:lvl1pPr>
            <a:lvl2pPr marL="37931725" indent="-37474525">
              <a:defRPr sz="1600">
                <a:solidFill>
                  <a:schemeClr val="tx1"/>
                </a:solidFill>
                <a:latin typeface="Helvetica" charset="0"/>
                <a:ea typeface="ＭＳ Ｐゴシック" charset="0"/>
              </a:defRPr>
            </a:lvl2pPr>
            <a:lvl3pPr>
              <a:defRPr sz="1600">
                <a:solidFill>
                  <a:schemeClr val="tx1"/>
                </a:solidFill>
                <a:latin typeface="Helvetica" charset="0"/>
                <a:ea typeface="ＭＳ Ｐゴシック" charset="0"/>
              </a:defRPr>
            </a:lvl3pPr>
            <a:lvl4pPr>
              <a:defRPr sz="1600">
                <a:solidFill>
                  <a:schemeClr val="tx1"/>
                </a:solidFill>
                <a:latin typeface="Helvetica" charset="0"/>
                <a:ea typeface="ＭＳ Ｐゴシック" charset="0"/>
              </a:defRPr>
            </a:lvl4pPr>
            <a:lvl5pPr>
              <a:defRPr sz="1600">
                <a:solidFill>
                  <a:schemeClr val="tx1"/>
                </a:solidFill>
                <a:latin typeface="Helvetica" charset="0"/>
                <a:ea typeface="ＭＳ Ｐゴシック" charset="0"/>
              </a:defRPr>
            </a:lvl5pPr>
            <a:lvl6pPr marL="457200" eaLnBrk="0" fontAlgn="base" hangingPunct="0">
              <a:spcBef>
                <a:spcPct val="0"/>
              </a:spcBef>
              <a:spcAft>
                <a:spcPct val="0"/>
              </a:spcAft>
              <a:defRPr sz="1600">
                <a:solidFill>
                  <a:schemeClr val="tx1"/>
                </a:solidFill>
                <a:latin typeface="Helvetica" charset="0"/>
                <a:ea typeface="ＭＳ Ｐゴシック" charset="0"/>
              </a:defRPr>
            </a:lvl6pPr>
            <a:lvl7pPr marL="914400" eaLnBrk="0" fontAlgn="base" hangingPunct="0">
              <a:spcBef>
                <a:spcPct val="0"/>
              </a:spcBef>
              <a:spcAft>
                <a:spcPct val="0"/>
              </a:spcAft>
              <a:defRPr sz="1600">
                <a:solidFill>
                  <a:schemeClr val="tx1"/>
                </a:solidFill>
                <a:latin typeface="Helvetica" charset="0"/>
                <a:ea typeface="ＭＳ Ｐゴシック" charset="0"/>
              </a:defRPr>
            </a:lvl7pPr>
            <a:lvl8pPr marL="1371600" eaLnBrk="0" fontAlgn="base" hangingPunct="0">
              <a:spcBef>
                <a:spcPct val="0"/>
              </a:spcBef>
              <a:spcAft>
                <a:spcPct val="0"/>
              </a:spcAft>
              <a:defRPr sz="1600">
                <a:solidFill>
                  <a:schemeClr val="tx1"/>
                </a:solidFill>
                <a:latin typeface="Helvetica" charset="0"/>
                <a:ea typeface="ＭＳ Ｐゴシック" charset="0"/>
              </a:defRPr>
            </a:lvl8pPr>
            <a:lvl9pPr marL="1828800" eaLnBrk="0" fontAlgn="base" hangingPunct="0">
              <a:spcBef>
                <a:spcPct val="0"/>
              </a:spcBef>
              <a:spcAft>
                <a:spcPct val="0"/>
              </a:spcAft>
              <a:defRPr sz="1600">
                <a:solidFill>
                  <a:schemeClr val="tx1"/>
                </a:solidFill>
                <a:latin typeface="Helvetica" charset="0"/>
                <a:ea typeface="ＭＳ Ｐゴシック" charset="0"/>
              </a:defRPr>
            </a:lvl9pPr>
          </a:lstStyle>
          <a:p>
            <a:pPr algn="ctr"/>
            <a:r>
              <a:rPr lang="en-US" sz="3200" b="1" dirty="0" smtClean="0">
                <a:solidFill>
                  <a:srgbClr val="00389A"/>
                </a:solidFill>
              </a:rPr>
              <a:t>Future Directions</a:t>
            </a:r>
            <a:endParaRPr lang="en-US" sz="3200" b="1" dirty="0">
              <a:solidFill>
                <a:srgbClr val="00389A"/>
              </a:solidFill>
            </a:endParaRPr>
          </a:p>
        </p:txBody>
      </p:sp>
      <p:sp>
        <p:nvSpPr>
          <p:cNvPr id="6" name="Rectangle 2"/>
          <p:cNvSpPr>
            <a:spLocks noChangeArrowheads="1"/>
          </p:cNvSpPr>
          <p:nvPr/>
        </p:nvSpPr>
        <p:spPr bwMode="auto">
          <a:xfrm>
            <a:off x="533400" y="5793503"/>
            <a:ext cx="10241280" cy="45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solidFill>
                <a:srgbClr val="000000"/>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95600" y="5638800"/>
            <a:ext cx="3505200" cy="863841"/>
          </a:xfrm>
          <a:prstGeom prst="rect">
            <a:avLst/>
          </a:prstGeom>
        </p:spPr>
      </p:pic>
    </p:spTree>
    <p:extLst>
      <p:ext uri="{BB962C8B-B14F-4D97-AF65-F5344CB8AC3E}">
        <p14:creationId xmlns:p14="http://schemas.microsoft.com/office/powerpoint/2010/main" val="371152392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304800" y="1828800"/>
            <a:ext cx="8382000" cy="2123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569913" algn="l"/>
              </a:tabLst>
              <a:defRPr sz="1600">
                <a:solidFill>
                  <a:schemeClr val="tx1"/>
                </a:solidFill>
                <a:latin typeface="Helvetica" charset="0"/>
                <a:ea typeface="ＭＳ Ｐゴシック" charset="0"/>
                <a:cs typeface="ＭＳ Ｐゴシック" charset="0"/>
              </a:defRPr>
            </a:lvl1pPr>
            <a:lvl2pPr marL="37931725" indent="-37474525">
              <a:tabLst>
                <a:tab pos="569913" algn="l"/>
              </a:tabLst>
              <a:defRPr sz="1600">
                <a:solidFill>
                  <a:schemeClr val="tx1"/>
                </a:solidFill>
                <a:latin typeface="Helvetica" charset="0"/>
                <a:ea typeface="ＭＳ Ｐゴシック" charset="0"/>
              </a:defRPr>
            </a:lvl2pPr>
            <a:lvl3pPr>
              <a:tabLst>
                <a:tab pos="569913" algn="l"/>
              </a:tabLst>
              <a:defRPr sz="1600">
                <a:solidFill>
                  <a:schemeClr val="tx1"/>
                </a:solidFill>
                <a:latin typeface="Helvetica" charset="0"/>
                <a:ea typeface="ＭＳ Ｐゴシック" charset="0"/>
              </a:defRPr>
            </a:lvl3pPr>
            <a:lvl4pPr>
              <a:tabLst>
                <a:tab pos="569913" algn="l"/>
              </a:tabLst>
              <a:defRPr sz="1600">
                <a:solidFill>
                  <a:schemeClr val="tx1"/>
                </a:solidFill>
                <a:latin typeface="Helvetica" charset="0"/>
                <a:ea typeface="ＭＳ Ｐゴシック" charset="0"/>
              </a:defRPr>
            </a:lvl4pPr>
            <a:lvl5pPr>
              <a:tabLst>
                <a:tab pos="569913" algn="l"/>
              </a:tabLst>
              <a:defRPr sz="1600">
                <a:solidFill>
                  <a:schemeClr val="tx1"/>
                </a:solidFill>
                <a:latin typeface="Helvetica" charset="0"/>
                <a:ea typeface="ＭＳ Ｐゴシック" charset="0"/>
              </a:defRPr>
            </a:lvl5pPr>
            <a:lvl6pPr marL="457200" eaLnBrk="0" fontAlgn="base" hangingPunct="0">
              <a:spcBef>
                <a:spcPct val="0"/>
              </a:spcBef>
              <a:spcAft>
                <a:spcPct val="0"/>
              </a:spcAft>
              <a:tabLst>
                <a:tab pos="569913" algn="l"/>
              </a:tabLst>
              <a:defRPr sz="1600">
                <a:solidFill>
                  <a:schemeClr val="tx1"/>
                </a:solidFill>
                <a:latin typeface="Helvetica" charset="0"/>
                <a:ea typeface="ＭＳ Ｐゴシック" charset="0"/>
              </a:defRPr>
            </a:lvl6pPr>
            <a:lvl7pPr marL="914400" eaLnBrk="0" fontAlgn="base" hangingPunct="0">
              <a:spcBef>
                <a:spcPct val="0"/>
              </a:spcBef>
              <a:spcAft>
                <a:spcPct val="0"/>
              </a:spcAft>
              <a:tabLst>
                <a:tab pos="569913" algn="l"/>
              </a:tabLst>
              <a:defRPr sz="1600">
                <a:solidFill>
                  <a:schemeClr val="tx1"/>
                </a:solidFill>
                <a:latin typeface="Helvetica" charset="0"/>
                <a:ea typeface="ＭＳ Ｐゴシック" charset="0"/>
              </a:defRPr>
            </a:lvl7pPr>
            <a:lvl8pPr marL="1371600" eaLnBrk="0" fontAlgn="base" hangingPunct="0">
              <a:spcBef>
                <a:spcPct val="0"/>
              </a:spcBef>
              <a:spcAft>
                <a:spcPct val="0"/>
              </a:spcAft>
              <a:tabLst>
                <a:tab pos="569913" algn="l"/>
              </a:tabLst>
              <a:defRPr sz="1600">
                <a:solidFill>
                  <a:schemeClr val="tx1"/>
                </a:solidFill>
                <a:latin typeface="Helvetica" charset="0"/>
                <a:ea typeface="ＭＳ Ｐゴシック" charset="0"/>
              </a:defRPr>
            </a:lvl8pPr>
            <a:lvl9pPr marL="1828800" eaLnBrk="0" fontAlgn="base" hangingPunct="0">
              <a:spcBef>
                <a:spcPct val="0"/>
              </a:spcBef>
              <a:spcAft>
                <a:spcPct val="0"/>
              </a:spcAft>
              <a:tabLst>
                <a:tab pos="569913" algn="l"/>
              </a:tabLst>
              <a:defRPr sz="1600">
                <a:solidFill>
                  <a:schemeClr val="tx1"/>
                </a:solidFill>
                <a:latin typeface="Helvetica" charset="0"/>
                <a:ea typeface="ＭＳ Ｐゴシック" charset="0"/>
              </a:defRPr>
            </a:lvl9pPr>
          </a:lstStyle>
          <a:p>
            <a:pPr algn="l"/>
            <a:r>
              <a:rPr lang="en-US" sz="2200" dirty="0">
                <a:solidFill>
                  <a:srgbClr val="000000"/>
                </a:solidFill>
              </a:rPr>
              <a:t>In fact, </a:t>
            </a:r>
            <a:r>
              <a:rPr lang="en-US" sz="2200" dirty="0" smtClean="0">
                <a:solidFill>
                  <a:srgbClr val="000000"/>
                </a:solidFill>
              </a:rPr>
              <a:t>several HDRF discoveries </a:t>
            </a:r>
            <a:r>
              <a:rPr lang="en-US" sz="2200" dirty="0">
                <a:solidFill>
                  <a:srgbClr val="000000"/>
                </a:solidFill>
              </a:rPr>
              <a:t>over the past year have led to clinical trials that are now underway.</a:t>
            </a:r>
          </a:p>
          <a:p>
            <a:pPr algn="l"/>
            <a:endParaRPr lang="en-US" sz="2200" dirty="0">
              <a:solidFill>
                <a:srgbClr val="000000"/>
              </a:solidFill>
            </a:endParaRPr>
          </a:p>
          <a:p>
            <a:pPr algn="l"/>
            <a:r>
              <a:rPr lang="en-US" sz="2200" dirty="0">
                <a:solidFill>
                  <a:srgbClr val="000000"/>
                </a:solidFill>
              </a:rPr>
              <a:t>Each trial will help us better understand the </a:t>
            </a:r>
            <a:r>
              <a:rPr lang="en-US" sz="2200" dirty="0" smtClean="0">
                <a:solidFill>
                  <a:srgbClr val="000000"/>
                </a:solidFill>
              </a:rPr>
              <a:t>precise molecular </a:t>
            </a:r>
            <a:r>
              <a:rPr lang="en-US" sz="2200" dirty="0">
                <a:solidFill>
                  <a:srgbClr val="000000"/>
                </a:solidFill>
              </a:rPr>
              <a:t>mechanics underlying depression, so that we can intervene with more </a:t>
            </a:r>
            <a:r>
              <a:rPr lang="en-US" sz="2200" dirty="0" smtClean="0">
                <a:solidFill>
                  <a:srgbClr val="000000"/>
                </a:solidFill>
              </a:rPr>
              <a:t>precise and more effective </a:t>
            </a:r>
            <a:r>
              <a:rPr lang="en-US" sz="2200" dirty="0">
                <a:solidFill>
                  <a:srgbClr val="000000"/>
                </a:solidFill>
              </a:rPr>
              <a:t>treatments. </a:t>
            </a:r>
          </a:p>
        </p:txBody>
      </p:sp>
      <p:sp>
        <p:nvSpPr>
          <p:cNvPr id="6" name="Rectangle 2"/>
          <p:cNvSpPr>
            <a:spLocks noChangeArrowheads="1"/>
          </p:cNvSpPr>
          <p:nvPr/>
        </p:nvSpPr>
        <p:spPr bwMode="auto">
          <a:xfrm>
            <a:off x="533400" y="5793503"/>
            <a:ext cx="10241280" cy="45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solidFill>
                <a:srgbClr val="000000"/>
              </a:solidFill>
            </a:endParaRP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4600" y="5468040"/>
            <a:ext cx="3962400" cy="976515"/>
          </a:xfrm>
          <a:prstGeom prst="rect">
            <a:avLst/>
          </a:prstGeom>
        </p:spPr>
      </p:pic>
      <p:sp>
        <p:nvSpPr>
          <p:cNvPr id="7" name="Text Box 3"/>
          <p:cNvSpPr txBox="1">
            <a:spLocks noChangeArrowheads="1"/>
          </p:cNvSpPr>
          <p:nvPr/>
        </p:nvSpPr>
        <p:spPr bwMode="auto">
          <a:xfrm>
            <a:off x="-130681" y="519137"/>
            <a:ext cx="933391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600">
                <a:solidFill>
                  <a:schemeClr val="tx1"/>
                </a:solidFill>
                <a:latin typeface="Helvetica" charset="0"/>
                <a:ea typeface="ＭＳ Ｐゴシック" charset="0"/>
                <a:cs typeface="ＭＳ Ｐゴシック" charset="0"/>
              </a:defRPr>
            </a:lvl1pPr>
            <a:lvl2pPr marL="37931725" indent="-37474525">
              <a:defRPr sz="1600">
                <a:solidFill>
                  <a:schemeClr val="tx1"/>
                </a:solidFill>
                <a:latin typeface="Helvetica" charset="0"/>
                <a:ea typeface="ＭＳ Ｐゴシック" charset="0"/>
              </a:defRPr>
            </a:lvl2pPr>
            <a:lvl3pPr>
              <a:defRPr sz="1600">
                <a:solidFill>
                  <a:schemeClr val="tx1"/>
                </a:solidFill>
                <a:latin typeface="Helvetica" charset="0"/>
                <a:ea typeface="ＭＳ Ｐゴシック" charset="0"/>
              </a:defRPr>
            </a:lvl3pPr>
            <a:lvl4pPr>
              <a:defRPr sz="1600">
                <a:solidFill>
                  <a:schemeClr val="tx1"/>
                </a:solidFill>
                <a:latin typeface="Helvetica" charset="0"/>
                <a:ea typeface="ＭＳ Ｐゴシック" charset="0"/>
              </a:defRPr>
            </a:lvl4pPr>
            <a:lvl5pPr>
              <a:defRPr sz="1600">
                <a:solidFill>
                  <a:schemeClr val="tx1"/>
                </a:solidFill>
                <a:latin typeface="Helvetica" charset="0"/>
                <a:ea typeface="ＭＳ Ｐゴシック" charset="0"/>
              </a:defRPr>
            </a:lvl5pPr>
            <a:lvl6pPr marL="457200" eaLnBrk="0" fontAlgn="base" hangingPunct="0">
              <a:spcBef>
                <a:spcPct val="0"/>
              </a:spcBef>
              <a:spcAft>
                <a:spcPct val="0"/>
              </a:spcAft>
              <a:defRPr sz="1600">
                <a:solidFill>
                  <a:schemeClr val="tx1"/>
                </a:solidFill>
                <a:latin typeface="Helvetica" charset="0"/>
                <a:ea typeface="ＭＳ Ｐゴシック" charset="0"/>
              </a:defRPr>
            </a:lvl6pPr>
            <a:lvl7pPr marL="914400" eaLnBrk="0" fontAlgn="base" hangingPunct="0">
              <a:spcBef>
                <a:spcPct val="0"/>
              </a:spcBef>
              <a:spcAft>
                <a:spcPct val="0"/>
              </a:spcAft>
              <a:defRPr sz="1600">
                <a:solidFill>
                  <a:schemeClr val="tx1"/>
                </a:solidFill>
                <a:latin typeface="Helvetica" charset="0"/>
                <a:ea typeface="ＭＳ Ｐゴシック" charset="0"/>
              </a:defRPr>
            </a:lvl7pPr>
            <a:lvl8pPr marL="1371600" eaLnBrk="0" fontAlgn="base" hangingPunct="0">
              <a:spcBef>
                <a:spcPct val="0"/>
              </a:spcBef>
              <a:spcAft>
                <a:spcPct val="0"/>
              </a:spcAft>
              <a:defRPr sz="1600">
                <a:solidFill>
                  <a:schemeClr val="tx1"/>
                </a:solidFill>
                <a:latin typeface="Helvetica" charset="0"/>
                <a:ea typeface="ＭＳ Ｐゴシック" charset="0"/>
              </a:defRPr>
            </a:lvl8pPr>
            <a:lvl9pPr marL="1828800" eaLnBrk="0" fontAlgn="base" hangingPunct="0">
              <a:spcBef>
                <a:spcPct val="0"/>
              </a:spcBef>
              <a:spcAft>
                <a:spcPct val="0"/>
              </a:spcAft>
              <a:defRPr sz="1600">
                <a:solidFill>
                  <a:schemeClr val="tx1"/>
                </a:solidFill>
                <a:latin typeface="Helvetica" charset="0"/>
                <a:ea typeface="ＭＳ Ｐゴシック" charset="0"/>
              </a:defRPr>
            </a:lvl9pPr>
          </a:lstStyle>
          <a:p>
            <a:pPr algn="ctr"/>
            <a:r>
              <a:rPr lang="en-US" sz="3200" b="1" dirty="0" smtClean="0">
                <a:solidFill>
                  <a:srgbClr val="00389A"/>
                </a:solidFill>
              </a:rPr>
              <a:t>Future Directions</a:t>
            </a:r>
            <a:endParaRPr lang="en-US" sz="3200" b="1" dirty="0">
              <a:solidFill>
                <a:srgbClr val="00389A"/>
              </a:solidFill>
            </a:endParaRPr>
          </a:p>
        </p:txBody>
      </p:sp>
    </p:spTree>
    <p:extLst>
      <p:ext uri="{BB962C8B-B14F-4D97-AF65-F5344CB8AC3E}">
        <p14:creationId xmlns:p14="http://schemas.microsoft.com/office/powerpoint/2010/main" val="1973468131"/>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304800" y="1828800"/>
            <a:ext cx="8610600" cy="2123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569913" algn="l"/>
              </a:tabLst>
              <a:defRPr sz="1600">
                <a:solidFill>
                  <a:schemeClr val="tx1"/>
                </a:solidFill>
                <a:latin typeface="Helvetica" charset="0"/>
                <a:ea typeface="ＭＳ Ｐゴシック" charset="0"/>
                <a:cs typeface="ＭＳ Ｐゴシック" charset="0"/>
              </a:defRPr>
            </a:lvl1pPr>
            <a:lvl2pPr marL="37931725" indent="-37474525">
              <a:tabLst>
                <a:tab pos="569913" algn="l"/>
              </a:tabLst>
              <a:defRPr sz="1600">
                <a:solidFill>
                  <a:schemeClr val="tx1"/>
                </a:solidFill>
                <a:latin typeface="Helvetica" charset="0"/>
                <a:ea typeface="ＭＳ Ｐゴシック" charset="0"/>
              </a:defRPr>
            </a:lvl2pPr>
            <a:lvl3pPr>
              <a:tabLst>
                <a:tab pos="569913" algn="l"/>
              </a:tabLst>
              <a:defRPr sz="1600">
                <a:solidFill>
                  <a:schemeClr val="tx1"/>
                </a:solidFill>
                <a:latin typeface="Helvetica" charset="0"/>
                <a:ea typeface="ＭＳ Ｐゴシック" charset="0"/>
              </a:defRPr>
            </a:lvl3pPr>
            <a:lvl4pPr>
              <a:tabLst>
                <a:tab pos="569913" algn="l"/>
              </a:tabLst>
              <a:defRPr sz="1600">
                <a:solidFill>
                  <a:schemeClr val="tx1"/>
                </a:solidFill>
                <a:latin typeface="Helvetica" charset="0"/>
                <a:ea typeface="ＭＳ Ｐゴシック" charset="0"/>
              </a:defRPr>
            </a:lvl4pPr>
            <a:lvl5pPr>
              <a:tabLst>
                <a:tab pos="569913" algn="l"/>
              </a:tabLst>
              <a:defRPr sz="1600">
                <a:solidFill>
                  <a:schemeClr val="tx1"/>
                </a:solidFill>
                <a:latin typeface="Helvetica" charset="0"/>
                <a:ea typeface="ＭＳ Ｐゴシック" charset="0"/>
              </a:defRPr>
            </a:lvl5pPr>
            <a:lvl6pPr marL="457200" eaLnBrk="0" fontAlgn="base" hangingPunct="0">
              <a:spcBef>
                <a:spcPct val="0"/>
              </a:spcBef>
              <a:spcAft>
                <a:spcPct val="0"/>
              </a:spcAft>
              <a:tabLst>
                <a:tab pos="569913" algn="l"/>
              </a:tabLst>
              <a:defRPr sz="1600">
                <a:solidFill>
                  <a:schemeClr val="tx1"/>
                </a:solidFill>
                <a:latin typeface="Helvetica" charset="0"/>
                <a:ea typeface="ＭＳ Ｐゴシック" charset="0"/>
              </a:defRPr>
            </a:lvl6pPr>
            <a:lvl7pPr marL="914400" eaLnBrk="0" fontAlgn="base" hangingPunct="0">
              <a:spcBef>
                <a:spcPct val="0"/>
              </a:spcBef>
              <a:spcAft>
                <a:spcPct val="0"/>
              </a:spcAft>
              <a:tabLst>
                <a:tab pos="569913" algn="l"/>
              </a:tabLst>
              <a:defRPr sz="1600">
                <a:solidFill>
                  <a:schemeClr val="tx1"/>
                </a:solidFill>
                <a:latin typeface="Helvetica" charset="0"/>
                <a:ea typeface="ＭＳ Ｐゴシック" charset="0"/>
              </a:defRPr>
            </a:lvl7pPr>
            <a:lvl8pPr marL="1371600" eaLnBrk="0" fontAlgn="base" hangingPunct="0">
              <a:spcBef>
                <a:spcPct val="0"/>
              </a:spcBef>
              <a:spcAft>
                <a:spcPct val="0"/>
              </a:spcAft>
              <a:tabLst>
                <a:tab pos="569913" algn="l"/>
              </a:tabLst>
              <a:defRPr sz="1600">
                <a:solidFill>
                  <a:schemeClr val="tx1"/>
                </a:solidFill>
                <a:latin typeface="Helvetica" charset="0"/>
                <a:ea typeface="ＭＳ Ｐゴシック" charset="0"/>
              </a:defRPr>
            </a:lvl8pPr>
            <a:lvl9pPr marL="1828800" eaLnBrk="0" fontAlgn="base" hangingPunct="0">
              <a:spcBef>
                <a:spcPct val="0"/>
              </a:spcBef>
              <a:spcAft>
                <a:spcPct val="0"/>
              </a:spcAft>
              <a:tabLst>
                <a:tab pos="569913" algn="l"/>
              </a:tabLst>
              <a:defRPr sz="1600">
                <a:solidFill>
                  <a:schemeClr val="tx1"/>
                </a:solidFill>
                <a:latin typeface="Helvetica" charset="0"/>
                <a:ea typeface="ＭＳ Ｐゴシック" charset="0"/>
              </a:defRPr>
            </a:lvl9pPr>
          </a:lstStyle>
          <a:p>
            <a:pPr algn="l"/>
            <a:r>
              <a:rPr lang="en-US" sz="2200" dirty="0">
                <a:solidFill>
                  <a:srgbClr val="000000"/>
                </a:solidFill>
              </a:rPr>
              <a:t>Through these </a:t>
            </a:r>
            <a:r>
              <a:rPr lang="en-US" sz="2200" dirty="0" smtClean="0">
                <a:solidFill>
                  <a:srgbClr val="000000"/>
                </a:solidFill>
              </a:rPr>
              <a:t>uniquely </a:t>
            </a:r>
            <a:r>
              <a:rPr lang="en-US" sz="2200" dirty="0">
                <a:solidFill>
                  <a:srgbClr val="000000"/>
                </a:solidFill>
              </a:rPr>
              <a:t>integrated studies, across the seven  Depression Task Force laboratories and their clinical collaborators, HDRF is driving transformational advances in depression</a:t>
            </a:r>
            <a:r>
              <a:rPr lang="en-US" sz="2200" dirty="0" smtClean="0">
                <a:solidFill>
                  <a:srgbClr val="000000"/>
                </a:solidFill>
              </a:rPr>
              <a:t>.</a:t>
            </a:r>
          </a:p>
          <a:p>
            <a:pPr algn="l"/>
            <a:endParaRPr lang="en-US" sz="2200" dirty="0">
              <a:solidFill>
                <a:srgbClr val="000000"/>
              </a:solidFill>
            </a:endParaRPr>
          </a:p>
          <a:p>
            <a:pPr algn="ctr"/>
            <a:endParaRPr lang="en-US" sz="2200" dirty="0" smtClean="0">
              <a:solidFill>
                <a:srgbClr val="000000"/>
              </a:solidFill>
            </a:endParaRPr>
          </a:p>
          <a:p>
            <a:pPr algn="ctr"/>
            <a:r>
              <a:rPr lang="en-US" sz="2200" dirty="0" smtClean="0">
                <a:solidFill>
                  <a:srgbClr val="000000"/>
                </a:solidFill>
              </a:rPr>
              <a:t>Thank you for your support.</a:t>
            </a:r>
            <a:endParaRPr lang="en-US" sz="2200" dirty="0">
              <a:solidFill>
                <a:srgbClr val="000000"/>
              </a:solidFill>
            </a:endParaRPr>
          </a:p>
        </p:txBody>
      </p:sp>
      <p:sp>
        <p:nvSpPr>
          <p:cNvPr id="6" name="Rectangle 2"/>
          <p:cNvSpPr>
            <a:spLocks noChangeArrowheads="1"/>
          </p:cNvSpPr>
          <p:nvPr/>
        </p:nvSpPr>
        <p:spPr bwMode="auto">
          <a:xfrm>
            <a:off x="533400" y="5793503"/>
            <a:ext cx="10241280" cy="45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solidFill>
                <a:srgbClr val="000000"/>
              </a:solidFill>
            </a:endParaRP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4600" y="5468040"/>
            <a:ext cx="3962400" cy="976515"/>
          </a:xfrm>
          <a:prstGeom prst="rect">
            <a:avLst/>
          </a:prstGeom>
        </p:spPr>
      </p:pic>
      <p:sp>
        <p:nvSpPr>
          <p:cNvPr id="7" name="Text Box 3"/>
          <p:cNvSpPr txBox="1">
            <a:spLocks noChangeArrowheads="1"/>
          </p:cNvSpPr>
          <p:nvPr/>
        </p:nvSpPr>
        <p:spPr bwMode="auto">
          <a:xfrm>
            <a:off x="-130681" y="519137"/>
            <a:ext cx="933391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600">
                <a:solidFill>
                  <a:schemeClr val="tx1"/>
                </a:solidFill>
                <a:latin typeface="Helvetica" charset="0"/>
                <a:ea typeface="ＭＳ Ｐゴシック" charset="0"/>
                <a:cs typeface="ＭＳ Ｐゴシック" charset="0"/>
              </a:defRPr>
            </a:lvl1pPr>
            <a:lvl2pPr marL="37931725" indent="-37474525">
              <a:defRPr sz="1600">
                <a:solidFill>
                  <a:schemeClr val="tx1"/>
                </a:solidFill>
                <a:latin typeface="Helvetica" charset="0"/>
                <a:ea typeface="ＭＳ Ｐゴシック" charset="0"/>
              </a:defRPr>
            </a:lvl2pPr>
            <a:lvl3pPr>
              <a:defRPr sz="1600">
                <a:solidFill>
                  <a:schemeClr val="tx1"/>
                </a:solidFill>
                <a:latin typeface="Helvetica" charset="0"/>
                <a:ea typeface="ＭＳ Ｐゴシック" charset="0"/>
              </a:defRPr>
            </a:lvl3pPr>
            <a:lvl4pPr>
              <a:defRPr sz="1600">
                <a:solidFill>
                  <a:schemeClr val="tx1"/>
                </a:solidFill>
                <a:latin typeface="Helvetica" charset="0"/>
                <a:ea typeface="ＭＳ Ｐゴシック" charset="0"/>
              </a:defRPr>
            </a:lvl4pPr>
            <a:lvl5pPr>
              <a:defRPr sz="1600">
                <a:solidFill>
                  <a:schemeClr val="tx1"/>
                </a:solidFill>
                <a:latin typeface="Helvetica" charset="0"/>
                <a:ea typeface="ＭＳ Ｐゴシック" charset="0"/>
              </a:defRPr>
            </a:lvl5pPr>
            <a:lvl6pPr marL="457200" eaLnBrk="0" fontAlgn="base" hangingPunct="0">
              <a:spcBef>
                <a:spcPct val="0"/>
              </a:spcBef>
              <a:spcAft>
                <a:spcPct val="0"/>
              </a:spcAft>
              <a:defRPr sz="1600">
                <a:solidFill>
                  <a:schemeClr val="tx1"/>
                </a:solidFill>
                <a:latin typeface="Helvetica" charset="0"/>
                <a:ea typeface="ＭＳ Ｐゴシック" charset="0"/>
              </a:defRPr>
            </a:lvl6pPr>
            <a:lvl7pPr marL="914400" eaLnBrk="0" fontAlgn="base" hangingPunct="0">
              <a:spcBef>
                <a:spcPct val="0"/>
              </a:spcBef>
              <a:spcAft>
                <a:spcPct val="0"/>
              </a:spcAft>
              <a:defRPr sz="1600">
                <a:solidFill>
                  <a:schemeClr val="tx1"/>
                </a:solidFill>
                <a:latin typeface="Helvetica" charset="0"/>
                <a:ea typeface="ＭＳ Ｐゴシック" charset="0"/>
              </a:defRPr>
            </a:lvl7pPr>
            <a:lvl8pPr marL="1371600" eaLnBrk="0" fontAlgn="base" hangingPunct="0">
              <a:spcBef>
                <a:spcPct val="0"/>
              </a:spcBef>
              <a:spcAft>
                <a:spcPct val="0"/>
              </a:spcAft>
              <a:defRPr sz="1600">
                <a:solidFill>
                  <a:schemeClr val="tx1"/>
                </a:solidFill>
                <a:latin typeface="Helvetica" charset="0"/>
                <a:ea typeface="ＭＳ Ｐゴシック" charset="0"/>
              </a:defRPr>
            </a:lvl8pPr>
            <a:lvl9pPr marL="1828800" eaLnBrk="0" fontAlgn="base" hangingPunct="0">
              <a:spcBef>
                <a:spcPct val="0"/>
              </a:spcBef>
              <a:spcAft>
                <a:spcPct val="0"/>
              </a:spcAft>
              <a:defRPr sz="1600">
                <a:solidFill>
                  <a:schemeClr val="tx1"/>
                </a:solidFill>
                <a:latin typeface="Helvetica" charset="0"/>
                <a:ea typeface="ＭＳ Ｐゴシック" charset="0"/>
              </a:defRPr>
            </a:lvl9pPr>
          </a:lstStyle>
          <a:p>
            <a:pPr algn="ctr"/>
            <a:r>
              <a:rPr lang="en-US" sz="3200" b="1" dirty="0" smtClean="0">
                <a:solidFill>
                  <a:srgbClr val="00389A"/>
                </a:solidFill>
              </a:rPr>
              <a:t>Future Directions</a:t>
            </a:r>
            <a:endParaRPr lang="en-US" sz="3200" b="1" dirty="0">
              <a:solidFill>
                <a:srgbClr val="00389A"/>
              </a:solidFill>
            </a:endParaRPr>
          </a:p>
        </p:txBody>
      </p:sp>
    </p:spTree>
    <p:extLst>
      <p:ext uri="{BB962C8B-B14F-4D97-AF65-F5344CB8AC3E}">
        <p14:creationId xmlns:p14="http://schemas.microsoft.com/office/powerpoint/2010/main" val="99570727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4800" y="1676400"/>
            <a:ext cx="4648200" cy="3352800"/>
          </a:xfrm>
        </p:spPr>
        <p:txBody>
          <a:bodyPr/>
          <a:lstStyle/>
          <a:p>
            <a:r>
              <a:rPr lang="en-US" sz="2200" dirty="0">
                <a:latin typeface="Helvetica" panose="020B0604020202020204" pitchFamily="34" charset="0"/>
                <a:cs typeface="Helvetica" panose="020B0604020202020204" pitchFamily="34" charset="0"/>
              </a:rPr>
              <a:t>We want to </a:t>
            </a:r>
            <a:r>
              <a:rPr lang="en-US" sz="2200" dirty="0" smtClean="0">
                <a:latin typeface="Helvetica" panose="020B0604020202020204" pitchFamily="34" charset="0"/>
                <a:cs typeface="Helvetica" panose="020B0604020202020204" pitchFamily="34" charset="0"/>
              </a:rPr>
              <a:t>understand </a:t>
            </a:r>
            <a:r>
              <a:rPr lang="en-US" sz="2200" dirty="0">
                <a:latin typeface="Helvetica" panose="020B0604020202020204" pitchFamily="34" charset="0"/>
                <a:cs typeface="Helvetica" panose="020B0604020202020204" pitchFamily="34" charset="0"/>
              </a:rPr>
              <a:t>what </a:t>
            </a:r>
            <a:r>
              <a:rPr lang="en-US" sz="2200" dirty="0" smtClean="0">
                <a:latin typeface="Helvetica" panose="020B0604020202020204" pitchFamily="34" charset="0"/>
                <a:cs typeface="Helvetica" panose="020B0604020202020204" pitchFamily="34" charset="0"/>
              </a:rPr>
              <a:t>goes wrong in depression.</a:t>
            </a:r>
          </a:p>
          <a:p>
            <a:pPr marL="0" indent="0">
              <a:buNone/>
            </a:pPr>
            <a:endParaRPr lang="en-US" sz="2200" dirty="0" smtClean="0">
              <a:latin typeface="Helvetica" panose="020B0604020202020204" pitchFamily="34" charset="0"/>
              <a:cs typeface="Helvetica" panose="020B0604020202020204" pitchFamily="34" charset="0"/>
            </a:endParaRPr>
          </a:p>
          <a:p>
            <a:r>
              <a:rPr lang="en-US" sz="2200" dirty="0" smtClean="0">
                <a:latin typeface="Helvetica" panose="020B0604020202020204" pitchFamily="34" charset="0"/>
                <a:cs typeface="Helvetica" panose="020B0604020202020204" pitchFamily="34" charset="0"/>
              </a:rPr>
              <a:t>To do that, we study the function of genes.</a:t>
            </a:r>
          </a:p>
          <a:p>
            <a:pPr marL="0" indent="0">
              <a:buNone/>
            </a:pPr>
            <a:endParaRPr lang="en-US" sz="2200" dirty="0" smtClean="0">
              <a:latin typeface="Helvetica" panose="020B0604020202020204" pitchFamily="34" charset="0"/>
              <a:cs typeface="Helvetica" panose="020B0604020202020204" pitchFamily="34" charset="0"/>
            </a:endParaRPr>
          </a:p>
          <a:p>
            <a:r>
              <a:rPr lang="en-US" sz="2200" dirty="0" smtClean="0">
                <a:latin typeface="Helvetica" panose="020B0604020202020204" pitchFamily="34" charset="0"/>
                <a:cs typeface="Helvetica" panose="020B0604020202020204" pitchFamily="34" charset="0"/>
              </a:rPr>
              <a:t>Incredibly powerful new tools to read the genetic code are transforming all of biomedical science, including psychiatry.</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332274" y="2305320"/>
            <a:ext cx="5105400" cy="3001417"/>
          </a:xfrm>
          <a:prstGeom prst="rect">
            <a:avLst/>
          </a:prstGeom>
        </p:spPr>
      </p:pic>
      <p:sp>
        <p:nvSpPr>
          <p:cNvPr id="4" name="TextBox 3"/>
          <p:cNvSpPr txBox="1"/>
          <p:nvPr/>
        </p:nvSpPr>
        <p:spPr>
          <a:xfrm>
            <a:off x="1085850" y="304800"/>
            <a:ext cx="6991350" cy="523220"/>
          </a:xfrm>
          <a:prstGeom prst="rect">
            <a:avLst/>
          </a:prstGeom>
          <a:noFill/>
        </p:spPr>
        <p:txBody>
          <a:bodyPr wrap="square" rtlCol="0">
            <a:spAutoFit/>
          </a:bodyPr>
          <a:lstStyle/>
          <a:p>
            <a:pPr algn="ctr"/>
            <a:r>
              <a:rPr lang="en-US" sz="2800" b="1" smtClean="0">
                <a:solidFill>
                  <a:srgbClr val="193DB2"/>
                </a:solidFill>
              </a:rPr>
              <a:t>Contribution of Genes to Depression</a:t>
            </a:r>
            <a:endParaRPr lang="en-US" sz="2800" b="1" dirty="0">
              <a:solidFill>
                <a:srgbClr val="193DB2"/>
              </a:solidFill>
            </a:endParaRPr>
          </a:p>
        </p:txBody>
      </p:sp>
      <p:sp>
        <p:nvSpPr>
          <p:cNvPr id="2" name="TextBox 1"/>
          <p:cNvSpPr txBox="1"/>
          <p:nvPr/>
        </p:nvSpPr>
        <p:spPr>
          <a:xfrm>
            <a:off x="4038600" y="6127896"/>
            <a:ext cx="853119" cy="461665"/>
          </a:xfrm>
          <a:prstGeom prst="rect">
            <a:avLst/>
          </a:prstGeom>
          <a:noFill/>
        </p:spPr>
        <p:txBody>
          <a:bodyPr wrap="none" rtlCol="0">
            <a:spAutoFit/>
          </a:bodyPr>
          <a:lstStyle/>
          <a:p>
            <a:r>
              <a:rPr lang="en-US" sz="2400" b="1" smtClean="0">
                <a:solidFill>
                  <a:srgbClr val="FF0000"/>
                </a:solidFill>
              </a:rPr>
              <a:t>DNA</a:t>
            </a:r>
            <a:endParaRPr lang="en-US" sz="2400" b="1">
              <a:solidFill>
                <a:srgbClr val="FF0000"/>
              </a:solidFill>
            </a:endParaRPr>
          </a:p>
        </p:txBody>
      </p:sp>
      <p:cxnSp>
        <p:nvCxnSpPr>
          <p:cNvPr id="7" name="Straight Connector 6"/>
          <p:cNvCxnSpPr>
            <a:stCxn id="2" idx="1"/>
          </p:cNvCxnSpPr>
          <p:nvPr/>
        </p:nvCxnSpPr>
        <p:spPr bwMode="auto">
          <a:xfrm flipH="1" flipV="1">
            <a:off x="3437092" y="5938282"/>
            <a:ext cx="601508" cy="420447"/>
          </a:xfrm>
          <a:prstGeom prst="line">
            <a:avLst/>
          </a:prstGeom>
          <a:solidFill>
            <a:schemeClr val="accent1"/>
          </a:solidFill>
          <a:ln w="1905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211708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981200" y="3810000"/>
            <a:ext cx="5213025" cy="2930352"/>
          </a:xfrm>
        </p:spPr>
      </p:pic>
      <p:sp>
        <p:nvSpPr>
          <p:cNvPr id="6" name="TextBox 5"/>
          <p:cNvSpPr txBox="1"/>
          <p:nvPr/>
        </p:nvSpPr>
        <p:spPr>
          <a:xfrm>
            <a:off x="151854" y="1271587"/>
            <a:ext cx="8915946" cy="2157413"/>
          </a:xfrm>
          <a:prstGeom prst="rect">
            <a:avLst/>
          </a:prstGeom>
          <a:noFill/>
        </p:spPr>
        <p:txBody>
          <a:bodyPr wrap="square" rtlCol="0">
            <a:spAutoFit/>
          </a:bodyPr>
          <a:lstStyle/>
          <a:p>
            <a:pPr algn="l"/>
            <a:r>
              <a:rPr lang="en-US" sz="2200" dirty="0"/>
              <a:t>We have long known </a:t>
            </a:r>
            <a:r>
              <a:rPr lang="en-US" sz="2200" dirty="0" smtClean="0"/>
              <a:t>that </a:t>
            </a:r>
            <a:r>
              <a:rPr lang="en-US" sz="2200" dirty="0"/>
              <a:t>depression runs in families</a:t>
            </a:r>
            <a:r>
              <a:rPr lang="en-US" sz="2200" dirty="0" smtClean="0"/>
              <a:t>.</a:t>
            </a:r>
            <a:endParaRPr lang="en-US" sz="2200" dirty="0"/>
          </a:p>
          <a:p>
            <a:pPr algn="l"/>
            <a:endParaRPr lang="en-US" sz="2200" dirty="0" smtClean="0"/>
          </a:p>
          <a:p>
            <a:pPr algn="l"/>
            <a:r>
              <a:rPr lang="en-US" sz="2200" dirty="0" smtClean="0"/>
              <a:t>People </a:t>
            </a:r>
            <a:r>
              <a:rPr lang="en-US" sz="2200" dirty="0"/>
              <a:t>who have a parent or </a:t>
            </a:r>
            <a:r>
              <a:rPr lang="en-US" sz="2200" dirty="0" smtClean="0"/>
              <a:t>sibling </a:t>
            </a:r>
            <a:r>
              <a:rPr lang="en-US" sz="2200" dirty="0"/>
              <a:t>with </a:t>
            </a:r>
            <a:r>
              <a:rPr lang="en-US" sz="2200" dirty="0" smtClean="0"/>
              <a:t>depression </a:t>
            </a:r>
            <a:r>
              <a:rPr lang="en-US" sz="2200" dirty="0"/>
              <a:t>are two </a:t>
            </a:r>
            <a:r>
              <a:rPr lang="en-US" sz="2200" dirty="0" smtClean="0"/>
              <a:t>to three </a:t>
            </a:r>
            <a:r>
              <a:rPr lang="en-US" sz="2200" dirty="0"/>
              <a:t>times more likely than the average person to get </a:t>
            </a:r>
            <a:r>
              <a:rPr lang="en-US" sz="2200" dirty="0" smtClean="0"/>
              <a:t>depression.  </a:t>
            </a:r>
            <a:endParaRPr lang="en-US" sz="2200" dirty="0"/>
          </a:p>
          <a:p>
            <a:pPr algn="l"/>
            <a:endParaRPr lang="en-US" sz="2200" dirty="0"/>
          </a:p>
          <a:p>
            <a:pPr algn="l"/>
            <a:r>
              <a:rPr lang="en-US" sz="2200" dirty="0" smtClean="0"/>
              <a:t>This </a:t>
            </a:r>
            <a:r>
              <a:rPr lang="en-US" sz="2200" dirty="0"/>
              <a:t>implies the influence of genes </a:t>
            </a:r>
            <a:r>
              <a:rPr lang="en-US" sz="2200" dirty="0" smtClean="0"/>
              <a:t>passed </a:t>
            </a:r>
            <a:r>
              <a:rPr lang="en-US" sz="2200" dirty="0"/>
              <a:t>from </a:t>
            </a:r>
            <a:r>
              <a:rPr lang="en-US" sz="2200" dirty="0" smtClean="0"/>
              <a:t>parent </a:t>
            </a:r>
            <a:r>
              <a:rPr lang="en-US" sz="2200" dirty="0"/>
              <a:t>to </a:t>
            </a:r>
            <a:r>
              <a:rPr lang="en-US" sz="2200" dirty="0" smtClean="0"/>
              <a:t>child. </a:t>
            </a:r>
            <a:endParaRPr lang="en-US" sz="2200" dirty="0"/>
          </a:p>
        </p:txBody>
      </p:sp>
      <p:sp>
        <p:nvSpPr>
          <p:cNvPr id="5" name="TextBox 4"/>
          <p:cNvSpPr txBox="1"/>
          <p:nvPr/>
        </p:nvSpPr>
        <p:spPr>
          <a:xfrm>
            <a:off x="1085850" y="304800"/>
            <a:ext cx="6991350" cy="523220"/>
          </a:xfrm>
          <a:prstGeom prst="rect">
            <a:avLst/>
          </a:prstGeom>
          <a:noFill/>
        </p:spPr>
        <p:txBody>
          <a:bodyPr wrap="square" rtlCol="0">
            <a:spAutoFit/>
          </a:bodyPr>
          <a:lstStyle/>
          <a:p>
            <a:pPr algn="ctr"/>
            <a:r>
              <a:rPr lang="en-US" sz="2800" b="1" dirty="0" smtClean="0">
                <a:solidFill>
                  <a:srgbClr val="193DB2"/>
                </a:solidFill>
              </a:rPr>
              <a:t>Depression is Heritable</a:t>
            </a:r>
            <a:endParaRPr lang="en-US" sz="2800" b="1" dirty="0">
              <a:solidFill>
                <a:srgbClr val="193DB2"/>
              </a:solidFill>
            </a:endParaRPr>
          </a:p>
        </p:txBody>
      </p:sp>
    </p:spTree>
    <p:extLst>
      <p:ext uri="{BB962C8B-B14F-4D97-AF65-F5344CB8AC3E}">
        <p14:creationId xmlns:p14="http://schemas.microsoft.com/office/powerpoint/2010/main" val="3687876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ie 22"/>
          <p:cNvSpPr>
            <a:spLocks/>
          </p:cNvSpPr>
          <p:nvPr/>
        </p:nvSpPr>
        <p:spPr bwMode="auto">
          <a:xfrm>
            <a:off x="2253490" y="1680519"/>
            <a:ext cx="4576762" cy="4513262"/>
          </a:xfrm>
          <a:custGeom>
            <a:avLst/>
            <a:gdLst>
              <a:gd name="T0" fmla="*/ 2292318 w 4576762"/>
              <a:gd name="T1" fmla="*/ 4513259 h 4513262"/>
              <a:gd name="T2" fmla="*/ 314310 w 4576762"/>
              <a:gd name="T3" fmla="*/ 3398039 h 4513262"/>
              <a:gd name="T4" fmla="*/ 314117 w 4576762"/>
              <a:gd name="T5" fmla="*/ 1115549 h 4513262"/>
              <a:gd name="T6" fmla="*/ 2291944 w 4576762"/>
              <a:gd name="T7" fmla="*/ 3 h 4513262"/>
              <a:gd name="T8" fmla="*/ 2288381 w 4576762"/>
              <a:gd name="T9" fmla="*/ 2256631 h 4513262"/>
              <a:gd name="T10" fmla="*/ 2292318 w 4576762"/>
              <a:gd name="T11" fmla="*/ 4513259 h 45132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76762" h="4513262">
                <a:moveTo>
                  <a:pt x="2292318" y="4513259"/>
                </a:moveTo>
                <a:cubicBezTo>
                  <a:pt x="1478839" y="4514639"/>
                  <a:pt x="725769" y="4090051"/>
                  <a:pt x="314310" y="3398039"/>
                </a:cubicBezTo>
                <a:cubicBezTo>
                  <a:pt x="-104700" y="2693328"/>
                  <a:pt x="-104774" y="1820329"/>
                  <a:pt x="314117" y="1115549"/>
                </a:cubicBezTo>
                <a:cubicBezTo>
                  <a:pt x="725460" y="423467"/>
                  <a:pt x="1478462" y="-1246"/>
                  <a:pt x="2291944" y="3"/>
                </a:cubicBezTo>
                <a:cubicBezTo>
                  <a:pt x="2290756" y="752212"/>
                  <a:pt x="2289569" y="1504422"/>
                  <a:pt x="2288381" y="2256631"/>
                </a:cubicBezTo>
                <a:cubicBezTo>
                  <a:pt x="2289693" y="3008840"/>
                  <a:pt x="2291006" y="3761050"/>
                  <a:pt x="2292318" y="4513259"/>
                </a:cubicBezTo>
                <a:close/>
              </a:path>
            </a:pathLst>
          </a:custGeom>
          <a:solidFill>
            <a:srgbClr val="008000"/>
          </a:solidFill>
          <a:ln w="28575" cap="flat" cmpd="sng">
            <a:solidFill>
              <a:schemeClr val="tx1"/>
            </a:solidFill>
            <a:prstDash val="solid"/>
            <a:round/>
            <a:headEnd/>
            <a:tailEnd/>
          </a:ln>
          <a:effectLst>
            <a:outerShdw blurRad="40000" dist="23000" dir="5400000" rotWithShape="0">
              <a:srgbClr val="000000">
                <a:alpha val="34999"/>
              </a:srgbClr>
            </a:outerShdw>
          </a:effectLst>
        </p:spPr>
        <p:txBody>
          <a:bodyPr anchor="ctr"/>
          <a:lstStyle/>
          <a:p>
            <a:pPr algn="l" defTabSz="457200" eaLnBrk="1" hangingPunct="1"/>
            <a:endParaRPr lang="en-US" sz="1800" smtClean="0">
              <a:solidFill>
                <a:prstClr val="black"/>
              </a:solidFill>
              <a:latin typeface="Calibri" panose="020F0502020204030204" pitchFamily="34" charset="0"/>
              <a:ea typeface="MS PGothic" panose="020B0600070205080204" pitchFamily="34" charset="-128"/>
              <a:cs typeface="+mn-cs"/>
            </a:endParaRPr>
          </a:p>
        </p:txBody>
      </p:sp>
      <p:sp>
        <p:nvSpPr>
          <p:cNvPr id="24" name="Pie 23"/>
          <p:cNvSpPr>
            <a:spLocks/>
          </p:cNvSpPr>
          <p:nvPr/>
        </p:nvSpPr>
        <p:spPr bwMode="auto">
          <a:xfrm flipH="1">
            <a:off x="2237014" y="1676400"/>
            <a:ext cx="4576762" cy="4513262"/>
          </a:xfrm>
          <a:custGeom>
            <a:avLst/>
            <a:gdLst>
              <a:gd name="T0" fmla="*/ 2290624 w 4576762"/>
              <a:gd name="T1" fmla="*/ 4513261 h 4513262"/>
              <a:gd name="T2" fmla="*/ 314621 w 4576762"/>
              <a:gd name="T3" fmla="*/ 3398562 h 4513262"/>
              <a:gd name="T4" fmla="*/ 312621 w 4576762"/>
              <a:gd name="T5" fmla="*/ 1118068 h 4513262"/>
              <a:gd name="T6" fmla="*/ 2286748 w 4576762"/>
              <a:gd name="T7" fmla="*/ 1 h 4513262"/>
              <a:gd name="T8" fmla="*/ 2288381 w 4576762"/>
              <a:gd name="T9" fmla="*/ 2256631 h 4513262"/>
              <a:gd name="T10" fmla="*/ 2290624 w 4576762"/>
              <a:gd name="T11" fmla="*/ 4513261 h 45132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76762" h="4513262">
                <a:moveTo>
                  <a:pt x="2290624" y="4513261"/>
                </a:moveTo>
                <a:cubicBezTo>
                  <a:pt x="1477969" y="4514046"/>
                  <a:pt x="725852" y="4089764"/>
                  <a:pt x="314621" y="3398562"/>
                </a:cubicBezTo>
                <a:cubicBezTo>
                  <a:pt x="-104157" y="2694676"/>
                  <a:pt x="-104921" y="1822667"/>
                  <a:pt x="312621" y="1118068"/>
                </a:cubicBezTo>
                <a:cubicBezTo>
                  <a:pt x="722654" y="426141"/>
                  <a:pt x="1474064" y="572"/>
                  <a:pt x="2286748" y="1"/>
                </a:cubicBezTo>
                <a:cubicBezTo>
                  <a:pt x="2287292" y="752211"/>
                  <a:pt x="2287837" y="1504421"/>
                  <a:pt x="2288381" y="2256631"/>
                </a:cubicBezTo>
                <a:cubicBezTo>
                  <a:pt x="2289129" y="3008841"/>
                  <a:pt x="2289876" y="3761051"/>
                  <a:pt x="2290624" y="4513261"/>
                </a:cubicBezTo>
                <a:close/>
              </a:path>
            </a:pathLst>
          </a:custGeom>
          <a:solidFill>
            <a:srgbClr val="2937D1"/>
          </a:solidFill>
          <a:ln w="28575" cap="flat" cmpd="sng">
            <a:solidFill>
              <a:schemeClr val="tx1"/>
            </a:solidFill>
            <a:prstDash val="solid"/>
            <a:round/>
            <a:headEnd/>
            <a:tailEnd/>
          </a:ln>
          <a:effectLst>
            <a:outerShdw blurRad="40000" dist="23000" dir="5400000" rotWithShape="0">
              <a:srgbClr val="000000">
                <a:alpha val="34999"/>
              </a:srgbClr>
            </a:outerShdw>
          </a:effectLst>
        </p:spPr>
        <p:txBody>
          <a:bodyPr anchor="ctr"/>
          <a:lstStyle/>
          <a:p>
            <a:pPr algn="l" defTabSz="457200" eaLnBrk="1" hangingPunct="1"/>
            <a:endParaRPr lang="en-US" sz="1800" smtClean="0">
              <a:solidFill>
                <a:prstClr val="black"/>
              </a:solidFill>
              <a:latin typeface="Calibri" panose="020F0502020204030204" pitchFamily="34" charset="0"/>
              <a:ea typeface="MS PGothic" panose="020B0600070205080204" pitchFamily="34" charset="-128"/>
              <a:cs typeface="+mn-cs"/>
            </a:endParaRPr>
          </a:p>
        </p:txBody>
      </p:sp>
      <p:sp>
        <p:nvSpPr>
          <p:cNvPr id="15363" name="TextBox 24"/>
          <p:cNvSpPr txBox="1">
            <a:spLocks noChangeArrowheads="1"/>
          </p:cNvSpPr>
          <p:nvPr/>
        </p:nvSpPr>
        <p:spPr bwMode="auto">
          <a:xfrm>
            <a:off x="2820227" y="3580756"/>
            <a:ext cx="1347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457200" eaLnBrk="1" hangingPunct="1"/>
            <a:r>
              <a:rPr lang="en-US" altLang="en-US" sz="3200" dirty="0" smtClean="0">
                <a:solidFill>
                  <a:prstClr val="white"/>
                </a:solidFill>
                <a:latin typeface="Arial" panose="020B0604020202020204" pitchFamily="34" charset="0"/>
                <a:cs typeface="Arial" panose="020B0604020202020204" pitchFamily="34" charset="0"/>
              </a:rPr>
              <a:t>nature</a:t>
            </a:r>
          </a:p>
        </p:txBody>
      </p:sp>
      <p:sp>
        <p:nvSpPr>
          <p:cNvPr id="15364" name="TextBox 25"/>
          <p:cNvSpPr txBox="1">
            <a:spLocks noChangeArrowheads="1"/>
          </p:cNvSpPr>
          <p:nvPr/>
        </p:nvSpPr>
        <p:spPr bwMode="auto">
          <a:xfrm>
            <a:off x="4918902" y="3580756"/>
            <a:ext cx="1484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457200" eaLnBrk="1" hangingPunct="1"/>
            <a:r>
              <a:rPr lang="en-US" altLang="en-US" sz="3200" dirty="0" smtClean="0">
                <a:solidFill>
                  <a:srgbClr val="FFFFFF"/>
                </a:solidFill>
                <a:latin typeface="Arial" panose="020B0604020202020204" pitchFamily="34" charset="0"/>
                <a:cs typeface="Arial" panose="020B0604020202020204" pitchFamily="34" charset="0"/>
              </a:rPr>
              <a:t>nurture</a:t>
            </a:r>
          </a:p>
        </p:txBody>
      </p:sp>
      <p:sp>
        <p:nvSpPr>
          <p:cNvPr id="4" name="TextBox 3"/>
          <p:cNvSpPr txBox="1"/>
          <p:nvPr/>
        </p:nvSpPr>
        <p:spPr>
          <a:xfrm>
            <a:off x="76200" y="1558903"/>
            <a:ext cx="2962670" cy="769441"/>
          </a:xfrm>
          <a:prstGeom prst="rect">
            <a:avLst/>
          </a:prstGeom>
          <a:noFill/>
        </p:spPr>
        <p:txBody>
          <a:bodyPr wrap="none" rtlCol="0">
            <a:spAutoFit/>
          </a:bodyPr>
          <a:lstStyle/>
          <a:p>
            <a:r>
              <a:rPr lang="en-US" sz="2200" dirty="0" smtClean="0"/>
              <a:t>How much is inherited</a:t>
            </a:r>
          </a:p>
          <a:p>
            <a:r>
              <a:rPr lang="en-US" sz="2200" dirty="0" smtClean="0"/>
              <a:t>in the genes?</a:t>
            </a:r>
            <a:endParaRPr lang="en-US" sz="2200" dirty="0"/>
          </a:p>
        </p:txBody>
      </p:sp>
      <p:sp>
        <p:nvSpPr>
          <p:cNvPr id="9" name="TextBox 8"/>
          <p:cNvSpPr txBox="1"/>
          <p:nvPr/>
        </p:nvSpPr>
        <p:spPr>
          <a:xfrm>
            <a:off x="765368" y="304800"/>
            <a:ext cx="7677150" cy="523220"/>
          </a:xfrm>
          <a:prstGeom prst="rect">
            <a:avLst/>
          </a:prstGeom>
          <a:noFill/>
        </p:spPr>
        <p:txBody>
          <a:bodyPr wrap="square" rtlCol="0">
            <a:spAutoFit/>
          </a:bodyPr>
          <a:lstStyle/>
          <a:p>
            <a:pPr algn="ctr"/>
            <a:r>
              <a:rPr lang="en-US" sz="2800" b="1" dirty="0" smtClean="0">
                <a:solidFill>
                  <a:srgbClr val="193DB2"/>
                </a:solidFill>
              </a:rPr>
              <a:t>However, Genes </a:t>
            </a:r>
            <a:r>
              <a:rPr lang="en-US" sz="2800" b="1" smtClean="0">
                <a:solidFill>
                  <a:srgbClr val="193DB2"/>
                </a:solidFill>
              </a:rPr>
              <a:t>are Just Part of the Picture</a:t>
            </a:r>
            <a:endParaRPr lang="en-US" sz="2800" b="1" dirty="0">
              <a:solidFill>
                <a:srgbClr val="193DB2"/>
              </a:solidFill>
            </a:endParaRPr>
          </a:p>
        </p:txBody>
      </p:sp>
      <p:sp>
        <p:nvSpPr>
          <p:cNvPr id="2" name="Rectangle 1"/>
          <p:cNvSpPr/>
          <p:nvPr/>
        </p:nvSpPr>
        <p:spPr>
          <a:xfrm>
            <a:off x="6093652" y="1558903"/>
            <a:ext cx="3124200" cy="769441"/>
          </a:xfrm>
          <a:prstGeom prst="rect">
            <a:avLst/>
          </a:prstGeom>
        </p:spPr>
        <p:txBody>
          <a:bodyPr wrap="square">
            <a:spAutoFit/>
          </a:bodyPr>
          <a:lstStyle/>
          <a:p>
            <a:pPr algn="l"/>
            <a:r>
              <a:rPr lang="en-US" sz="2200" dirty="0"/>
              <a:t>And how much comes</a:t>
            </a:r>
          </a:p>
          <a:p>
            <a:pPr algn="l"/>
            <a:r>
              <a:rPr lang="en-US" sz="2200" dirty="0"/>
              <a:t>from life experience?</a:t>
            </a:r>
          </a:p>
        </p:txBody>
      </p:sp>
    </p:spTree>
    <p:extLst>
      <p:ext uri="{BB962C8B-B14F-4D97-AF65-F5344CB8AC3E}">
        <p14:creationId xmlns:p14="http://schemas.microsoft.com/office/powerpoint/2010/main" val="2135925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533400" y="5793503"/>
            <a:ext cx="10241280" cy="457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95499" y="1500879"/>
            <a:ext cx="4648200" cy="4864395"/>
          </a:xfrm>
          <a:prstGeom prst="rect">
            <a:avLst/>
          </a:prstGeom>
        </p:spPr>
      </p:pic>
      <p:sp>
        <p:nvSpPr>
          <p:cNvPr id="2" name="TextBox 1"/>
          <p:cNvSpPr txBox="1"/>
          <p:nvPr/>
        </p:nvSpPr>
        <p:spPr>
          <a:xfrm>
            <a:off x="2209800" y="6367046"/>
            <a:ext cx="5181600" cy="338554"/>
          </a:xfrm>
          <a:prstGeom prst="rect">
            <a:avLst/>
          </a:prstGeom>
          <a:noFill/>
        </p:spPr>
        <p:txBody>
          <a:bodyPr wrap="square" rtlCol="0">
            <a:spAutoFit/>
          </a:bodyPr>
          <a:lstStyle/>
          <a:p>
            <a:pPr algn="l"/>
            <a:r>
              <a:rPr lang="en-US" dirty="0">
                <a:latin typeface="Arial" charset="0"/>
                <a:ea typeface="Arial" charset="0"/>
                <a:cs typeface="Arial" charset="0"/>
              </a:rPr>
              <a:t>Diane </a:t>
            </a:r>
            <a:r>
              <a:rPr lang="en-US" dirty="0" err="1" smtClean="0">
                <a:latin typeface="Arial" charset="0"/>
                <a:ea typeface="Arial" charset="0"/>
                <a:cs typeface="Arial" charset="0"/>
              </a:rPr>
              <a:t>Arbus</a:t>
            </a:r>
            <a:r>
              <a:rPr lang="en-US" dirty="0" smtClean="0">
                <a:latin typeface="Arial" charset="0"/>
                <a:ea typeface="Arial" charset="0"/>
                <a:cs typeface="Arial" charset="0"/>
              </a:rPr>
              <a:t>, Identical </a:t>
            </a:r>
            <a:r>
              <a:rPr lang="en-US" dirty="0">
                <a:latin typeface="Arial" charset="0"/>
                <a:ea typeface="Arial" charset="0"/>
                <a:cs typeface="Arial" charset="0"/>
              </a:rPr>
              <a:t>Twins, Roselle, NJ, </a:t>
            </a:r>
            <a:r>
              <a:rPr lang="en-US" dirty="0" smtClean="0">
                <a:latin typeface="Arial" charset="0"/>
                <a:ea typeface="Arial" charset="0"/>
                <a:cs typeface="Arial" charset="0"/>
              </a:rPr>
              <a:t>1967</a:t>
            </a:r>
            <a:endParaRPr lang="en-US" dirty="0">
              <a:latin typeface="Arial" charset="0"/>
              <a:ea typeface="Arial" charset="0"/>
              <a:cs typeface="Arial" charset="0"/>
            </a:endParaRPr>
          </a:p>
        </p:txBody>
      </p:sp>
      <p:sp>
        <p:nvSpPr>
          <p:cNvPr id="3" name="TextBox 2"/>
          <p:cNvSpPr txBox="1"/>
          <p:nvPr/>
        </p:nvSpPr>
        <p:spPr>
          <a:xfrm>
            <a:off x="0" y="228600"/>
            <a:ext cx="9220200" cy="954107"/>
          </a:xfrm>
          <a:prstGeom prst="rect">
            <a:avLst/>
          </a:prstGeom>
          <a:noFill/>
        </p:spPr>
        <p:txBody>
          <a:bodyPr wrap="square" rtlCol="0">
            <a:spAutoFit/>
          </a:bodyPr>
          <a:lstStyle/>
          <a:p>
            <a:pPr algn="ctr"/>
            <a:r>
              <a:rPr lang="en-US" sz="2800" b="1" dirty="0" smtClean="0">
                <a:solidFill>
                  <a:srgbClr val="193DB2"/>
                </a:solidFill>
              </a:rPr>
              <a:t>Twin Studies Help Us Understand</a:t>
            </a:r>
          </a:p>
          <a:p>
            <a:pPr algn="ctr"/>
            <a:r>
              <a:rPr lang="en-US" sz="2800" b="1" dirty="0" smtClean="0">
                <a:solidFill>
                  <a:srgbClr val="193DB2"/>
                </a:solidFill>
              </a:rPr>
              <a:t>the Influence of the Environment (Life Experience)</a:t>
            </a:r>
            <a:endParaRPr lang="en-US" sz="2800" b="1" dirty="0">
              <a:solidFill>
                <a:srgbClr val="193DB2"/>
              </a:solidFill>
            </a:endParaRPr>
          </a:p>
        </p:txBody>
      </p:sp>
    </p:spTree>
    <p:extLst>
      <p:ext uri="{BB962C8B-B14F-4D97-AF65-F5344CB8AC3E}">
        <p14:creationId xmlns:p14="http://schemas.microsoft.com/office/powerpoint/2010/main" val="31841615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Text Box 3"/>
          <p:cNvSpPr txBox="1">
            <a:spLocks noChangeArrowheads="1"/>
          </p:cNvSpPr>
          <p:nvPr/>
        </p:nvSpPr>
        <p:spPr bwMode="auto">
          <a:xfrm>
            <a:off x="191903" y="228600"/>
            <a:ext cx="8763000"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Helvetica" charset="0"/>
                <a:ea typeface="ＭＳ Ｐゴシック" charset="0"/>
                <a:cs typeface="ＭＳ Ｐゴシック" charset="0"/>
              </a:defRPr>
            </a:lvl1pPr>
            <a:lvl2pPr marL="37931725" indent="-37474525">
              <a:defRPr sz="1600">
                <a:solidFill>
                  <a:schemeClr val="tx1"/>
                </a:solidFill>
                <a:latin typeface="Helvetica" charset="0"/>
                <a:ea typeface="ＭＳ Ｐゴシック" charset="0"/>
              </a:defRPr>
            </a:lvl2pPr>
            <a:lvl3pPr>
              <a:defRPr sz="1600">
                <a:solidFill>
                  <a:schemeClr val="tx1"/>
                </a:solidFill>
                <a:latin typeface="Helvetica" charset="0"/>
                <a:ea typeface="ＭＳ Ｐゴシック" charset="0"/>
              </a:defRPr>
            </a:lvl3pPr>
            <a:lvl4pPr>
              <a:defRPr sz="1600">
                <a:solidFill>
                  <a:schemeClr val="tx1"/>
                </a:solidFill>
                <a:latin typeface="Helvetica" charset="0"/>
                <a:ea typeface="ＭＳ Ｐゴシック" charset="0"/>
              </a:defRPr>
            </a:lvl4pPr>
            <a:lvl5pPr>
              <a:defRPr sz="1600">
                <a:solidFill>
                  <a:schemeClr val="tx1"/>
                </a:solidFill>
                <a:latin typeface="Helvetica" charset="0"/>
                <a:ea typeface="ＭＳ Ｐゴシック" charset="0"/>
              </a:defRPr>
            </a:lvl5pPr>
            <a:lvl6pPr marL="457200" eaLnBrk="0" fontAlgn="base" hangingPunct="0">
              <a:spcBef>
                <a:spcPct val="0"/>
              </a:spcBef>
              <a:spcAft>
                <a:spcPct val="0"/>
              </a:spcAft>
              <a:defRPr sz="1600">
                <a:solidFill>
                  <a:schemeClr val="tx1"/>
                </a:solidFill>
                <a:latin typeface="Helvetica" charset="0"/>
                <a:ea typeface="ＭＳ Ｐゴシック" charset="0"/>
              </a:defRPr>
            </a:lvl6pPr>
            <a:lvl7pPr marL="914400" eaLnBrk="0" fontAlgn="base" hangingPunct="0">
              <a:spcBef>
                <a:spcPct val="0"/>
              </a:spcBef>
              <a:spcAft>
                <a:spcPct val="0"/>
              </a:spcAft>
              <a:defRPr sz="1600">
                <a:solidFill>
                  <a:schemeClr val="tx1"/>
                </a:solidFill>
                <a:latin typeface="Helvetica" charset="0"/>
                <a:ea typeface="ＭＳ Ｐゴシック" charset="0"/>
              </a:defRPr>
            </a:lvl7pPr>
            <a:lvl8pPr marL="1371600" eaLnBrk="0" fontAlgn="base" hangingPunct="0">
              <a:spcBef>
                <a:spcPct val="0"/>
              </a:spcBef>
              <a:spcAft>
                <a:spcPct val="0"/>
              </a:spcAft>
              <a:defRPr sz="1600">
                <a:solidFill>
                  <a:schemeClr val="tx1"/>
                </a:solidFill>
                <a:latin typeface="Helvetica" charset="0"/>
                <a:ea typeface="ＭＳ Ｐゴシック" charset="0"/>
              </a:defRPr>
            </a:lvl8pPr>
            <a:lvl9pPr marL="1828800" eaLnBrk="0" fontAlgn="base" hangingPunct="0">
              <a:spcBef>
                <a:spcPct val="0"/>
              </a:spcBef>
              <a:spcAft>
                <a:spcPct val="0"/>
              </a:spcAft>
              <a:defRPr sz="1600">
                <a:solidFill>
                  <a:schemeClr val="tx1"/>
                </a:solidFill>
                <a:latin typeface="Helvetica" charset="0"/>
                <a:ea typeface="ＭＳ Ｐゴシック" charset="0"/>
              </a:defRPr>
            </a:lvl9pPr>
          </a:lstStyle>
          <a:p>
            <a:pPr algn="ctr"/>
            <a:r>
              <a:rPr lang="en-US" sz="2800" b="1" dirty="0" smtClean="0">
                <a:solidFill>
                  <a:srgbClr val="193DB2"/>
                </a:solidFill>
              </a:rPr>
              <a:t>Genes and Environment are Both Important:</a:t>
            </a:r>
          </a:p>
          <a:p>
            <a:pPr algn="ctr"/>
            <a:r>
              <a:rPr lang="en-US" sz="2800" b="1" dirty="0" smtClean="0">
                <a:solidFill>
                  <a:srgbClr val="193DB2"/>
                </a:solidFill>
              </a:rPr>
              <a:t>They Combine to Determine an Individual’s Risk for Depression</a:t>
            </a:r>
            <a:endParaRPr lang="en-US" sz="2800" b="1" dirty="0">
              <a:solidFill>
                <a:srgbClr val="193DB2"/>
              </a:solidFill>
            </a:endParaRPr>
          </a:p>
        </p:txBody>
      </p:sp>
      <p:sp>
        <p:nvSpPr>
          <p:cNvPr id="6" name="Rectangle 2"/>
          <p:cNvSpPr>
            <a:spLocks noChangeArrowheads="1"/>
          </p:cNvSpPr>
          <p:nvPr/>
        </p:nvSpPr>
        <p:spPr bwMode="auto">
          <a:xfrm>
            <a:off x="533400" y="5793503"/>
            <a:ext cx="10241280" cy="457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Text Box 2"/>
          <p:cNvSpPr txBox="1">
            <a:spLocks noChangeArrowheads="1"/>
          </p:cNvSpPr>
          <p:nvPr/>
        </p:nvSpPr>
        <p:spPr bwMode="auto">
          <a:xfrm>
            <a:off x="191903" y="2057400"/>
            <a:ext cx="8950325" cy="3139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tabLst>
                <a:tab pos="569913" algn="l"/>
              </a:tabLst>
              <a:defRPr sz="1600">
                <a:solidFill>
                  <a:schemeClr val="tx1"/>
                </a:solidFill>
                <a:latin typeface="Helvetica" charset="0"/>
                <a:ea typeface="ＭＳ Ｐゴシック" charset="0"/>
                <a:cs typeface="ＭＳ Ｐゴシック" charset="0"/>
              </a:defRPr>
            </a:lvl1pPr>
            <a:lvl2pPr marL="37931725" indent="-37474525">
              <a:tabLst>
                <a:tab pos="569913" algn="l"/>
              </a:tabLst>
              <a:defRPr sz="1600">
                <a:solidFill>
                  <a:schemeClr val="tx1"/>
                </a:solidFill>
                <a:latin typeface="Helvetica" charset="0"/>
                <a:ea typeface="ＭＳ Ｐゴシック" charset="0"/>
              </a:defRPr>
            </a:lvl2pPr>
            <a:lvl3pPr>
              <a:tabLst>
                <a:tab pos="569913" algn="l"/>
              </a:tabLst>
              <a:defRPr sz="1600">
                <a:solidFill>
                  <a:schemeClr val="tx1"/>
                </a:solidFill>
                <a:latin typeface="Helvetica" charset="0"/>
                <a:ea typeface="ＭＳ Ｐゴシック" charset="0"/>
              </a:defRPr>
            </a:lvl3pPr>
            <a:lvl4pPr>
              <a:tabLst>
                <a:tab pos="569913" algn="l"/>
              </a:tabLst>
              <a:defRPr sz="1600">
                <a:solidFill>
                  <a:schemeClr val="tx1"/>
                </a:solidFill>
                <a:latin typeface="Helvetica" charset="0"/>
                <a:ea typeface="ＭＳ Ｐゴシック" charset="0"/>
              </a:defRPr>
            </a:lvl4pPr>
            <a:lvl5pPr>
              <a:tabLst>
                <a:tab pos="569913" algn="l"/>
              </a:tabLst>
              <a:defRPr sz="1600">
                <a:solidFill>
                  <a:schemeClr val="tx1"/>
                </a:solidFill>
                <a:latin typeface="Helvetica" charset="0"/>
                <a:ea typeface="ＭＳ Ｐゴシック" charset="0"/>
              </a:defRPr>
            </a:lvl5pPr>
            <a:lvl6pPr marL="457200" eaLnBrk="0" fontAlgn="base" hangingPunct="0">
              <a:spcBef>
                <a:spcPct val="0"/>
              </a:spcBef>
              <a:spcAft>
                <a:spcPct val="0"/>
              </a:spcAft>
              <a:tabLst>
                <a:tab pos="569913" algn="l"/>
              </a:tabLst>
              <a:defRPr sz="1600">
                <a:solidFill>
                  <a:schemeClr val="tx1"/>
                </a:solidFill>
                <a:latin typeface="Helvetica" charset="0"/>
                <a:ea typeface="ＭＳ Ｐゴシック" charset="0"/>
              </a:defRPr>
            </a:lvl6pPr>
            <a:lvl7pPr marL="914400" eaLnBrk="0" fontAlgn="base" hangingPunct="0">
              <a:spcBef>
                <a:spcPct val="0"/>
              </a:spcBef>
              <a:spcAft>
                <a:spcPct val="0"/>
              </a:spcAft>
              <a:tabLst>
                <a:tab pos="569913" algn="l"/>
              </a:tabLst>
              <a:defRPr sz="1600">
                <a:solidFill>
                  <a:schemeClr val="tx1"/>
                </a:solidFill>
                <a:latin typeface="Helvetica" charset="0"/>
                <a:ea typeface="ＭＳ Ｐゴシック" charset="0"/>
              </a:defRPr>
            </a:lvl7pPr>
            <a:lvl8pPr marL="1371600" eaLnBrk="0" fontAlgn="base" hangingPunct="0">
              <a:spcBef>
                <a:spcPct val="0"/>
              </a:spcBef>
              <a:spcAft>
                <a:spcPct val="0"/>
              </a:spcAft>
              <a:tabLst>
                <a:tab pos="569913" algn="l"/>
              </a:tabLst>
              <a:defRPr sz="1600">
                <a:solidFill>
                  <a:schemeClr val="tx1"/>
                </a:solidFill>
                <a:latin typeface="Helvetica" charset="0"/>
                <a:ea typeface="ＭＳ Ｐゴシック" charset="0"/>
              </a:defRPr>
            </a:lvl8pPr>
            <a:lvl9pPr marL="1828800" eaLnBrk="0" fontAlgn="base" hangingPunct="0">
              <a:spcBef>
                <a:spcPct val="0"/>
              </a:spcBef>
              <a:spcAft>
                <a:spcPct val="0"/>
              </a:spcAft>
              <a:tabLst>
                <a:tab pos="569913" algn="l"/>
              </a:tabLst>
              <a:defRPr sz="1600">
                <a:solidFill>
                  <a:schemeClr val="tx1"/>
                </a:solidFill>
                <a:latin typeface="Helvetica" charset="0"/>
                <a:ea typeface="ＭＳ Ｐゴシック" charset="0"/>
              </a:defRPr>
            </a:lvl9pPr>
          </a:lstStyle>
          <a:p>
            <a:pPr algn="l"/>
            <a:endParaRPr lang="en-US" sz="2200" dirty="0"/>
          </a:p>
          <a:p>
            <a:pPr marL="342900" indent="-342900" algn="l">
              <a:buFont typeface="Arial" panose="020B0604020202020204" pitchFamily="34" charset="0"/>
              <a:buChar char="•"/>
            </a:pPr>
            <a:r>
              <a:rPr lang="en-US" sz="2200" dirty="0" smtClean="0"/>
              <a:t>Depression is ~35% heritable or genetic.</a:t>
            </a:r>
          </a:p>
          <a:p>
            <a:pPr algn="l"/>
            <a:endParaRPr lang="en-US" sz="2200" dirty="0" smtClean="0"/>
          </a:p>
          <a:p>
            <a:pPr marL="342900" indent="-342900" algn="l">
              <a:buFont typeface="Arial" panose="020B0604020202020204" pitchFamily="34" charset="0"/>
              <a:buChar char="•"/>
            </a:pPr>
            <a:r>
              <a:rPr lang="en-US" sz="2200" dirty="0" smtClean="0"/>
              <a:t>This is roughly comparable to the genetic risk for high blood pressure or most cancers. </a:t>
            </a:r>
          </a:p>
          <a:p>
            <a:pPr marL="342900" indent="-342900" algn="l">
              <a:buFont typeface="Arial" panose="020B0604020202020204" pitchFamily="34" charset="0"/>
              <a:buChar char="•"/>
            </a:pPr>
            <a:endParaRPr lang="en-US" sz="2200" dirty="0"/>
          </a:p>
          <a:p>
            <a:pPr marL="342900" indent="-342900" algn="l">
              <a:buFont typeface="Arial" panose="020B0604020202020204" pitchFamily="34" charset="0"/>
              <a:buChar char="•"/>
            </a:pPr>
            <a:r>
              <a:rPr lang="en-US" sz="2200" dirty="0" smtClean="0"/>
              <a:t>But this means that depression also depends heavily (~65%) on life experiences.</a:t>
            </a:r>
          </a:p>
          <a:p>
            <a:pPr algn="l"/>
            <a:endParaRPr lang="en-US" sz="2200" dirty="0"/>
          </a:p>
        </p:txBody>
      </p:sp>
    </p:spTree>
    <p:extLst>
      <p:ext uri="{BB962C8B-B14F-4D97-AF65-F5344CB8AC3E}">
        <p14:creationId xmlns:p14="http://schemas.microsoft.com/office/powerpoint/2010/main" val="188907263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74672" y="228600"/>
            <a:ext cx="5440528" cy="523220"/>
          </a:xfrm>
          <a:prstGeom prst="rect">
            <a:avLst/>
          </a:prstGeom>
          <a:noFill/>
        </p:spPr>
        <p:txBody>
          <a:bodyPr wrap="none" rtlCol="0">
            <a:spAutoFit/>
          </a:bodyPr>
          <a:lstStyle/>
          <a:p>
            <a:pPr algn="l"/>
            <a:r>
              <a:rPr lang="en-US" sz="2800" b="1" dirty="0" smtClean="0">
                <a:solidFill>
                  <a:srgbClr val="193DB2"/>
                </a:solidFill>
              </a:rPr>
              <a:t>Genes Are Not A Life Sentence</a:t>
            </a:r>
            <a:endParaRPr lang="en-US" sz="2800" b="1" dirty="0">
              <a:solidFill>
                <a:srgbClr val="193DB2"/>
              </a:solidFil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28420" y="2590800"/>
            <a:ext cx="6733032" cy="4078224"/>
          </a:xfrm>
          <a:prstGeom prst="rect">
            <a:avLst/>
          </a:prstGeom>
          <a:ln>
            <a:solidFill>
              <a:schemeClr val="tx1"/>
            </a:solidFill>
          </a:ln>
        </p:spPr>
      </p:pic>
      <p:sp>
        <p:nvSpPr>
          <p:cNvPr id="3" name="TextBox 2"/>
          <p:cNvSpPr txBox="1"/>
          <p:nvPr/>
        </p:nvSpPr>
        <p:spPr>
          <a:xfrm>
            <a:off x="3886200" y="1066800"/>
            <a:ext cx="4990533" cy="1323439"/>
          </a:xfrm>
          <a:prstGeom prst="rect">
            <a:avLst/>
          </a:prstGeom>
          <a:noFill/>
          <a:ln>
            <a:solidFill>
              <a:srgbClr val="FF0000"/>
            </a:solidFill>
          </a:ln>
        </p:spPr>
        <p:txBody>
          <a:bodyPr wrap="none" rtlCol="0">
            <a:spAutoFit/>
          </a:bodyPr>
          <a:lstStyle/>
          <a:p>
            <a:r>
              <a:rPr lang="en-US" dirty="0" smtClean="0"/>
              <a:t>“I don’t want kids,”</a:t>
            </a:r>
          </a:p>
          <a:p>
            <a:r>
              <a:rPr lang="en-US" dirty="0"/>
              <a:t>s</a:t>
            </a:r>
            <a:r>
              <a:rPr lang="en-US" dirty="0" smtClean="0"/>
              <a:t>he said on </a:t>
            </a:r>
            <a:r>
              <a:rPr lang="en-US" i="1" dirty="0" smtClean="0"/>
              <a:t>The Conversation with Amanda de </a:t>
            </a:r>
          </a:p>
          <a:p>
            <a:r>
              <a:rPr lang="en-US" i="1" dirty="0" err="1" smtClean="0"/>
              <a:t>Cadenet</a:t>
            </a:r>
            <a:r>
              <a:rPr lang="en-US" i="1" dirty="0" smtClean="0"/>
              <a:t>. “</a:t>
            </a:r>
            <a:r>
              <a:rPr lang="en-US" dirty="0" smtClean="0"/>
              <a:t>I know that I have this depression and that</a:t>
            </a:r>
          </a:p>
          <a:p>
            <a:r>
              <a:rPr lang="en-US" dirty="0"/>
              <a:t>i</a:t>
            </a:r>
            <a:r>
              <a:rPr lang="en-US" dirty="0" smtClean="0"/>
              <a:t>t’s in my family.”</a:t>
            </a:r>
          </a:p>
          <a:p>
            <a:r>
              <a:rPr lang="en-US" sz="1400" i="1" dirty="0" smtClean="0"/>
              <a:t>- Sarah Silverman (writer, actor, comedian)</a:t>
            </a:r>
            <a:endParaRPr lang="en-US" sz="1400" i="1" dirty="0"/>
          </a:p>
        </p:txBody>
      </p:sp>
    </p:spTree>
    <p:extLst>
      <p:ext uri="{BB962C8B-B14F-4D97-AF65-F5344CB8AC3E}">
        <p14:creationId xmlns:p14="http://schemas.microsoft.com/office/powerpoint/2010/main" val="3379174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828800"/>
            <a:ext cx="8686800" cy="2800767"/>
          </a:xfrm>
          <a:prstGeom prst="rect">
            <a:avLst/>
          </a:prstGeom>
          <a:noFill/>
        </p:spPr>
        <p:txBody>
          <a:bodyPr wrap="square" rtlCol="0">
            <a:spAutoFit/>
          </a:bodyPr>
          <a:lstStyle/>
          <a:p>
            <a:pPr algn="l"/>
            <a:r>
              <a:rPr lang="en-US" sz="2200" dirty="0" smtClean="0"/>
              <a:t>We are not prisoners of our genes.</a:t>
            </a:r>
          </a:p>
          <a:p>
            <a:pPr algn="l"/>
            <a:endParaRPr lang="en-US" sz="2200" dirty="0"/>
          </a:p>
          <a:p>
            <a:pPr algn="l"/>
            <a:r>
              <a:rPr lang="en-US" sz="2200" dirty="0" smtClean="0"/>
              <a:t>We inherit a genetic vulnerability, but not the certainty of succumbing to an illness.</a:t>
            </a:r>
          </a:p>
          <a:p>
            <a:pPr algn="l"/>
            <a:endParaRPr lang="en-US" sz="2200" dirty="0" smtClean="0"/>
          </a:p>
          <a:p>
            <a:pPr algn="l"/>
            <a:r>
              <a:rPr lang="en-US" sz="2200" dirty="0" smtClean="0"/>
              <a:t>Very small </a:t>
            </a:r>
            <a:r>
              <a:rPr lang="en-US" sz="2200" dirty="0"/>
              <a:t>changes in hundreds of different genes contribute to the development of </a:t>
            </a:r>
            <a:r>
              <a:rPr lang="en-US" sz="2200" dirty="0" smtClean="0"/>
              <a:t>depression and the effects of these genes can be influenced by our life experiences.</a:t>
            </a:r>
            <a:endParaRPr lang="en-US" sz="2200" dirty="0"/>
          </a:p>
        </p:txBody>
      </p:sp>
      <p:sp>
        <p:nvSpPr>
          <p:cNvPr id="3" name="TextBox 2"/>
          <p:cNvSpPr txBox="1"/>
          <p:nvPr/>
        </p:nvSpPr>
        <p:spPr>
          <a:xfrm>
            <a:off x="1874672" y="304800"/>
            <a:ext cx="5440528" cy="523220"/>
          </a:xfrm>
          <a:prstGeom prst="rect">
            <a:avLst/>
          </a:prstGeom>
          <a:noFill/>
        </p:spPr>
        <p:txBody>
          <a:bodyPr wrap="none" rtlCol="0">
            <a:spAutoFit/>
          </a:bodyPr>
          <a:lstStyle/>
          <a:p>
            <a:pPr algn="l"/>
            <a:r>
              <a:rPr lang="en-US" sz="2800" b="1" dirty="0" smtClean="0">
                <a:solidFill>
                  <a:srgbClr val="193DB2"/>
                </a:solidFill>
              </a:rPr>
              <a:t>Genes Are Not A Life Sentence</a:t>
            </a:r>
            <a:endParaRPr lang="en-US" sz="2800" b="1" dirty="0">
              <a:solidFill>
                <a:srgbClr val="193DB2"/>
              </a:solidFill>
            </a:endParaRPr>
          </a:p>
        </p:txBody>
      </p:sp>
    </p:spTree>
    <p:extLst>
      <p:ext uri="{BB962C8B-B14F-4D97-AF65-F5344CB8AC3E}">
        <p14:creationId xmlns:p14="http://schemas.microsoft.com/office/powerpoint/2010/main" val="2475776501"/>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Helvetica" pitchFamily="3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Helvetica" pitchFamily="36"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18560129</TotalTime>
  <Words>1380</Words>
  <Application>Microsoft Macintosh PowerPoint</Application>
  <PresentationFormat>On-screen Show (4:3)</PresentationFormat>
  <Paragraphs>217</Paragraphs>
  <Slides>29</Slides>
  <Notes>10</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29</vt:i4>
      </vt:variant>
    </vt:vector>
  </HeadingPairs>
  <TitlesOfParts>
    <vt:vector size="44" baseType="lpstr">
      <vt:lpstr>Arial</vt:lpstr>
      <vt:lpstr>Arial Narrow</vt:lpstr>
      <vt:lpstr>Calibri</vt:lpstr>
      <vt:lpstr>Chiller</vt:lpstr>
      <vt:lpstr>Helvetica</vt:lpstr>
      <vt:lpstr>Lucida Sans</vt:lpstr>
      <vt:lpstr>MS PGothic</vt:lpstr>
      <vt:lpstr>ＭＳ Ｐゴシック</vt:lpstr>
      <vt:lpstr>Times</vt:lpstr>
      <vt:lpstr>ヒラギノ角ゴ Pro W3</vt:lpstr>
      <vt:lpstr>Blank Presentation</vt:lpstr>
      <vt:lpstr>1_Office Theme</vt:lpstr>
      <vt:lpstr>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Epigenetics Goes From the Big Picture (Experience) to the Smallest Picture: The Activity in Each Cell</vt:lpstr>
      <vt:lpstr>Stress Causes Chemical “Marks” on DNA and Its Spools</vt:lpstr>
      <vt:lpstr>Some Epigenetic Marks Turn OFF a Given Gene, Making it Silent</vt:lpstr>
      <vt:lpstr>Other Epigenetic Marks Turn ON a Gene, Making it Active and Prominent</vt:lpstr>
      <vt:lpstr>PowerPoint Presentation</vt:lpstr>
      <vt:lpstr>PowerPoint Presentation</vt:lpstr>
      <vt:lpstr>PowerPoint Presentation</vt:lpstr>
      <vt:lpstr> Early Life Stress Enhances Vulnerability  to Depression … For a Lifetime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Yale</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Eric</dc:creator>
  <cp:lastModifiedBy>Arun Sahadeo</cp:lastModifiedBy>
  <cp:revision>2013</cp:revision>
  <cp:lastPrinted>2017-10-27T01:17:07Z</cp:lastPrinted>
  <dcterms:created xsi:type="dcterms:W3CDTF">2015-05-28T21:05:57Z</dcterms:created>
  <dcterms:modified xsi:type="dcterms:W3CDTF">2017-12-14T16:26:40Z</dcterms:modified>
</cp:coreProperties>
</file>